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32.xml" ContentType="application/vnd.openxmlformats-officedocument.presentationml.notesSlide+xml"/>
  <Override PartName="/ppt/charts/chart13.xml" ContentType="application/vnd.openxmlformats-officedocument.drawingml.chart+xml"/>
  <Override PartName="/ppt/theme/themeOverride2.xml" ContentType="application/vnd.openxmlformats-officedocument.themeOverride+xml"/>
  <Override PartName="/ppt/notesSlides/notesSlide33.xml" ContentType="application/vnd.openxmlformats-officedocument.presentationml.notesSlide+xml"/>
  <Override PartName="/ppt/charts/chart14.xml" ContentType="application/vnd.openxmlformats-officedocument.drawingml.chart+xml"/>
  <Override PartName="/ppt/drawings/drawing3.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6" r:id="rId2"/>
    <p:sldId id="263" r:id="rId3"/>
    <p:sldId id="259" r:id="rId4"/>
    <p:sldId id="264" r:id="rId5"/>
    <p:sldId id="266" r:id="rId6"/>
    <p:sldId id="265" r:id="rId7"/>
    <p:sldId id="621" r:id="rId8"/>
    <p:sldId id="268" r:id="rId9"/>
    <p:sldId id="317" r:id="rId10"/>
    <p:sldId id="996" r:id="rId11"/>
    <p:sldId id="272" r:id="rId12"/>
    <p:sldId id="273" r:id="rId13"/>
    <p:sldId id="274" r:id="rId14"/>
    <p:sldId id="641" r:id="rId15"/>
    <p:sldId id="1004" r:id="rId16"/>
    <p:sldId id="275" r:id="rId17"/>
    <p:sldId id="276" r:id="rId18"/>
    <p:sldId id="1042" r:id="rId19"/>
    <p:sldId id="277" r:id="rId20"/>
    <p:sldId id="278" r:id="rId21"/>
    <p:sldId id="279" r:id="rId22"/>
    <p:sldId id="280" r:id="rId23"/>
    <p:sldId id="999" r:id="rId24"/>
    <p:sldId id="283" r:id="rId25"/>
    <p:sldId id="997" r:id="rId26"/>
    <p:sldId id="284" r:id="rId27"/>
    <p:sldId id="285" r:id="rId28"/>
    <p:sldId id="286" r:id="rId29"/>
    <p:sldId id="287" r:id="rId30"/>
    <p:sldId id="288" r:id="rId31"/>
    <p:sldId id="620" r:id="rId32"/>
    <p:sldId id="618" r:id="rId33"/>
    <p:sldId id="289" r:id="rId34"/>
    <p:sldId id="313" r:id="rId35"/>
    <p:sldId id="314" r:id="rId36"/>
    <p:sldId id="297" r:id="rId37"/>
    <p:sldId id="1030" r:id="rId38"/>
    <p:sldId id="2146845577" r:id="rId39"/>
    <p:sldId id="299" r:id="rId40"/>
    <p:sldId id="301" r:id="rId41"/>
    <p:sldId id="642" r:id="rId42"/>
    <p:sldId id="643" r:id="rId43"/>
    <p:sldId id="644" r:id="rId44"/>
    <p:sldId id="645" r:id="rId45"/>
    <p:sldId id="271" r:id="rId46"/>
    <p:sldId id="1000" r:id="rId47"/>
    <p:sldId id="303" r:id="rId48"/>
    <p:sldId id="302" r:id="rId49"/>
    <p:sldId id="1001" r:id="rId50"/>
    <p:sldId id="1003" r:id="rId51"/>
    <p:sldId id="1002" r:id="rId52"/>
    <p:sldId id="2146845578" r:id="rId53"/>
    <p:sldId id="2146845579" r:id="rId54"/>
    <p:sldId id="2146845580" r:id="rId55"/>
  </p:sldIdLst>
  <p:sldSz cx="9144000" cy="5143500" type="screen16x9"/>
  <p:notesSz cx="7099300" cy="9385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ff Aurore" initials="KA" lastIdx="5" clrIdx="0">
    <p:extLst>
      <p:ext uri="{19B8F6BF-5375-455C-9EA6-DF929625EA0E}">
        <p15:presenceInfo xmlns:p15="http://schemas.microsoft.com/office/powerpoint/2012/main" userId="S::EGH188@ores.be::497a351a-306a-4383-a70b-05d5ddf759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4E4"/>
    <a:srgbClr val="B6C0C5"/>
    <a:srgbClr val="88949B"/>
    <a:srgbClr val="64C7EA"/>
    <a:srgbClr val="FFD300"/>
    <a:srgbClr val="C4BD97"/>
    <a:srgbClr val="E5E5E5"/>
    <a:srgbClr val="97BF0D"/>
    <a:srgbClr val="57666F"/>
    <a:srgbClr val="1A262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32" autoAdjust="0"/>
    <p:restoredTop sz="95202" autoAdjust="0"/>
  </p:normalViewPr>
  <p:slideViewPr>
    <p:cSldViewPr>
      <p:cViewPr varScale="1">
        <p:scale>
          <a:sx n="109" d="100"/>
          <a:sy n="109" d="100"/>
        </p:scale>
        <p:origin x="1022" y="82"/>
      </p:cViewPr>
      <p:guideLst>
        <p:guide orient="horz" pos="1620"/>
        <p:guide pos="2880"/>
      </p:guideLst>
    </p:cSldViewPr>
  </p:slideViewPr>
  <p:outlineViewPr>
    <p:cViewPr>
      <p:scale>
        <a:sx n="33" d="100"/>
        <a:sy n="33" d="100"/>
      </p:scale>
      <p:origin x="0" y="-23916"/>
    </p:cViewPr>
  </p:outlineViewPr>
  <p:notesTextViewPr>
    <p:cViewPr>
      <p:scale>
        <a:sx n="1" d="1"/>
        <a:sy n="1" d="1"/>
      </p:scale>
      <p:origin x="0" y="0"/>
    </p:cViewPr>
  </p:notesTextViewPr>
  <p:sorterViewPr>
    <p:cViewPr>
      <p:scale>
        <a:sx n="100" d="100"/>
        <a:sy n="100" d="100"/>
      </p:scale>
      <p:origin x="0" y="-2814"/>
    </p:cViewPr>
  </p:sorterViewPr>
  <p:notesViewPr>
    <p:cSldViewPr>
      <p:cViewPr varScale="1">
        <p:scale>
          <a:sx n="48" d="100"/>
          <a:sy n="48" d="100"/>
        </p:scale>
        <p:origin x="2964" y="66"/>
      </p:cViewPr>
      <p:guideLst>
        <p:guide orient="horz" pos="2956"/>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9.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oleObject" Target="file:///\\win.corp.com\dfsroot02\06_0067\02_Budget_Tarifs\05_Reporting\02_Gaz\04_Rapport%20qualit&#233;%20&amp;%20MAE\2021\4.Analyse%20graphique%20MAE\Ores%20Asset\Fuites%20-%20r&#233;seau%20et%20branchements%20-%20historique_2020.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win.corp.com\dfsroot02\06_0067\02_Budget_Tarifs\05_Reporting\02_Gaz\04_Rapport%20qualit&#233;%20&amp;%20MAE\2021\4.Analyse%20graphique%20MAE\Ores%20Asset\Fuites%20-%20r&#233;seau%20et%20branchements%20-%20historique_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Electricity</c:v>
                </c:pt>
              </c:strCache>
            </c:strRef>
          </c:tx>
          <c:spPr>
            <a:solidFill>
              <a:srgbClr val="FFC000"/>
            </a:solidFill>
            <a:ln>
              <a:solidFill>
                <a:srgbClr val="FFD300"/>
              </a:solidFill>
            </a:ln>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#,##0</c:formatCode>
                <c:ptCount val="7"/>
                <c:pt idx="0">
                  <c:v>2257785</c:v>
                </c:pt>
                <c:pt idx="1">
                  <c:v>2323469</c:v>
                </c:pt>
                <c:pt idx="2">
                  <c:v>2381140</c:v>
                </c:pt>
                <c:pt idx="3">
                  <c:v>2461065</c:v>
                </c:pt>
                <c:pt idx="4">
                  <c:v>2577295</c:v>
                </c:pt>
                <c:pt idx="5">
                  <c:v>2597664</c:v>
                </c:pt>
                <c:pt idx="6">
                  <c:v>2612752</c:v>
                </c:pt>
              </c:numCache>
            </c:numRef>
          </c:val>
          <c:extLst>
            <c:ext xmlns:c16="http://schemas.microsoft.com/office/drawing/2014/chart" uri="{C3380CC4-5D6E-409C-BE32-E72D297353CC}">
              <c16:uniqueId val="{00000000-755E-4F0A-A6A1-B78163424752}"/>
            </c:ext>
          </c:extLst>
        </c:ser>
        <c:ser>
          <c:idx val="1"/>
          <c:order val="1"/>
          <c:tx>
            <c:strRef>
              <c:f>Sheet1!$C$1</c:f>
              <c:strCache>
                <c:ptCount val="1"/>
                <c:pt idx="0">
                  <c:v>Gas</c:v>
                </c:pt>
              </c:strCache>
            </c:strRef>
          </c:tx>
          <c:spPr>
            <a:solidFill>
              <a:srgbClr val="05AADA"/>
            </a:solidFill>
            <a:ln>
              <a:solidFill>
                <a:srgbClr val="05AADA"/>
              </a:solidFill>
            </a:ln>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Sheet1!$C$2:$C$8</c:f>
              <c:numCache>
                <c:formatCode>#,##0</c:formatCode>
                <c:ptCount val="7"/>
                <c:pt idx="0">
                  <c:v>1061629</c:v>
                </c:pt>
                <c:pt idx="1">
                  <c:v>1106225</c:v>
                </c:pt>
                <c:pt idx="2">
                  <c:v>1151195</c:v>
                </c:pt>
                <c:pt idx="3">
                  <c:v>1197234</c:v>
                </c:pt>
                <c:pt idx="4">
                  <c:v>1252054</c:v>
                </c:pt>
                <c:pt idx="5">
                  <c:v>1277492</c:v>
                </c:pt>
                <c:pt idx="6">
                  <c:v>1302945</c:v>
                </c:pt>
              </c:numCache>
            </c:numRef>
          </c:val>
          <c:extLst>
            <c:ext xmlns:c16="http://schemas.microsoft.com/office/drawing/2014/chart" uri="{C3380CC4-5D6E-409C-BE32-E72D297353CC}">
              <c16:uniqueId val="{00000001-755E-4F0A-A6A1-B78163424752}"/>
            </c:ext>
          </c:extLst>
        </c:ser>
        <c:dLbls>
          <c:showLegendKey val="0"/>
          <c:showVal val="0"/>
          <c:showCatName val="0"/>
          <c:showSerName val="0"/>
          <c:showPercent val="0"/>
          <c:showBubbleSize val="0"/>
        </c:dLbls>
        <c:gapWidth val="150"/>
        <c:axId val="53012736"/>
        <c:axId val="53014528"/>
      </c:barChart>
      <c:catAx>
        <c:axId val="53012736"/>
        <c:scaling>
          <c:orientation val="minMax"/>
        </c:scaling>
        <c:delete val="0"/>
        <c:axPos val="b"/>
        <c:numFmt formatCode="General" sourceLinked="1"/>
        <c:majorTickMark val="out"/>
        <c:minorTickMark val="none"/>
        <c:tickLblPos val="nextTo"/>
        <c:txPr>
          <a:bodyPr/>
          <a:lstStyle/>
          <a:p>
            <a:pPr>
              <a:defRPr sz="1400"/>
            </a:pPr>
            <a:endParaRPr lang="en-BE"/>
          </a:p>
        </c:txPr>
        <c:crossAx val="53014528"/>
        <c:crosses val="autoZero"/>
        <c:auto val="1"/>
        <c:lblAlgn val="ctr"/>
        <c:lblOffset val="100"/>
        <c:noMultiLvlLbl val="0"/>
      </c:catAx>
      <c:valAx>
        <c:axId val="53014528"/>
        <c:scaling>
          <c:orientation val="minMax"/>
        </c:scaling>
        <c:delete val="0"/>
        <c:axPos val="l"/>
        <c:majorGridlines/>
        <c:numFmt formatCode="#,##0" sourceLinked="1"/>
        <c:majorTickMark val="out"/>
        <c:minorTickMark val="none"/>
        <c:tickLblPos val="nextTo"/>
        <c:txPr>
          <a:bodyPr/>
          <a:lstStyle/>
          <a:p>
            <a:pPr>
              <a:defRPr sz="1400"/>
            </a:pPr>
            <a:endParaRPr lang="en-BE"/>
          </a:p>
        </c:txPr>
        <c:crossAx val="53012736"/>
        <c:crosses val="autoZero"/>
        <c:crossBetween val="between"/>
      </c:valAx>
    </c:plotArea>
    <c:legend>
      <c:legendPos val="r"/>
      <c:overlay val="0"/>
      <c:txPr>
        <a:bodyPr/>
        <a:lstStyle/>
        <a:p>
          <a:pPr>
            <a:defRPr sz="1400">
              <a:solidFill>
                <a:schemeClr val="tx1"/>
              </a:solidFill>
            </a:defRPr>
          </a:pPr>
          <a:endParaRPr lang="en-BE"/>
        </a:p>
      </c:txPr>
    </c:legend>
    <c:plotVisOnly val="1"/>
    <c:dispBlanksAs val="gap"/>
    <c:showDLblsOverMax val="0"/>
  </c:chart>
  <c:txPr>
    <a:bodyPr/>
    <a:lstStyle/>
    <a:p>
      <a:pPr>
        <a:defRPr sz="1800"/>
      </a:pPr>
      <a:endParaRPr lang="en-B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00"/>
            </a:pPr>
            <a:r>
              <a:rPr lang="en-US" sz="1400" dirty="0">
                <a:solidFill>
                  <a:schemeClr val="tx1"/>
                </a:solidFill>
              </a:rPr>
              <a:t>Dissatisfaction</a:t>
            </a:r>
            <a:r>
              <a:rPr lang="en-US" sz="1400" baseline="0" dirty="0">
                <a:solidFill>
                  <a:schemeClr val="tx1"/>
                </a:solidFill>
              </a:rPr>
              <a:t> complaints</a:t>
            </a:r>
            <a:endParaRPr lang="en-US" sz="1400" dirty="0">
              <a:solidFill>
                <a:schemeClr val="tx1"/>
              </a:solidFill>
            </a:endParaRPr>
          </a:p>
        </c:rich>
      </c:tx>
      <c:layout>
        <c:manualLayout>
          <c:xMode val="edge"/>
          <c:yMode val="edge"/>
          <c:x val="0.18913061457671135"/>
          <c:y val="9.2383915014733808E-2"/>
        </c:manualLayout>
      </c:layout>
      <c:overlay val="0"/>
    </c:title>
    <c:autoTitleDeleted val="0"/>
    <c:plotArea>
      <c:layout/>
      <c:barChart>
        <c:barDir val="col"/>
        <c:grouping val="clustered"/>
        <c:varyColors val="0"/>
        <c:ser>
          <c:idx val="0"/>
          <c:order val="0"/>
          <c:tx>
            <c:strRef>
              <c:f>Feuil1!$B$1</c:f>
              <c:strCache>
                <c:ptCount val="1"/>
                <c:pt idx="0">
                  <c:v>Satisfaction globale</c:v>
                </c:pt>
              </c:strCache>
            </c:strRef>
          </c:tx>
          <c:spPr>
            <a:solidFill>
              <a:srgbClr val="05AADA"/>
            </a:solidFill>
            <a:ln>
              <a:solidFill>
                <a:srgbClr val="05AADA"/>
              </a:solidFill>
            </a:ln>
          </c:spPr>
          <c:invertIfNegative val="0"/>
          <c:dLbls>
            <c:spPr>
              <a:noFill/>
              <a:ln>
                <a:noFill/>
              </a:ln>
              <a:effectLst/>
            </c:spPr>
            <c:txPr>
              <a:bodyPr wrap="square" lIns="38100" tIns="19050" rIns="38100" bIns="19050" anchor="ctr">
                <a:spAutoFit/>
              </a:bodyPr>
              <a:lstStyle/>
              <a:p>
                <a:pPr>
                  <a:defRPr sz="1200"/>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Feuil1!$A$2:$A$6</c:f>
              <c:numCache>
                <c:formatCode>General</c:formatCode>
                <c:ptCount val="5"/>
                <c:pt idx="0">
                  <c:v>2017</c:v>
                </c:pt>
                <c:pt idx="1">
                  <c:v>2018</c:v>
                </c:pt>
                <c:pt idx="2">
                  <c:v>2019</c:v>
                </c:pt>
                <c:pt idx="3">
                  <c:v>2020</c:v>
                </c:pt>
                <c:pt idx="4">
                  <c:v>2021</c:v>
                </c:pt>
              </c:numCache>
            </c:numRef>
          </c:cat>
          <c:val>
            <c:numRef>
              <c:f>Feuil1!$B$2:$B$6</c:f>
              <c:numCache>
                <c:formatCode>_ * #,##0.000_ ;_ * \-#,##0.000_ ;_ * "-"??_ ;_ @_ </c:formatCode>
                <c:ptCount val="5"/>
                <c:pt idx="0">
                  <c:v>4.1159999999999997</c:v>
                </c:pt>
                <c:pt idx="1">
                  <c:v>4.1950000000000003</c:v>
                </c:pt>
                <c:pt idx="2">
                  <c:v>4.0979999999999999</c:v>
                </c:pt>
                <c:pt idx="3">
                  <c:v>3.633</c:v>
                </c:pt>
                <c:pt idx="4">
                  <c:v>4.8680000000000003</c:v>
                </c:pt>
              </c:numCache>
            </c:numRef>
          </c:val>
          <c:extLst>
            <c:ext xmlns:c16="http://schemas.microsoft.com/office/drawing/2014/chart" uri="{C3380CC4-5D6E-409C-BE32-E72D297353CC}">
              <c16:uniqueId val="{00000003-B4C0-4FED-BE7B-78821E83FD57}"/>
            </c:ext>
          </c:extLst>
        </c:ser>
        <c:dLbls>
          <c:dLblPos val="outEnd"/>
          <c:showLegendKey val="0"/>
          <c:showVal val="1"/>
          <c:showCatName val="0"/>
          <c:showSerName val="0"/>
          <c:showPercent val="0"/>
          <c:showBubbleSize val="0"/>
        </c:dLbls>
        <c:gapWidth val="150"/>
        <c:axId val="91789952"/>
        <c:axId val="91809280"/>
      </c:barChart>
      <c:catAx>
        <c:axId val="91789952"/>
        <c:scaling>
          <c:orientation val="minMax"/>
        </c:scaling>
        <c:delete val="0"/>
        <c:axPos val="b"/>
        <c:numFmt formatCode="General" sourceLinked="1"/>
        <c:majorTickMark val="out"/>
        <c:minorTickMark val="none"/>
        <c:tickLblPos val="nextTo"/>
        <c:txPr>
          <a:bodyPr/>
          <a:lstStyle/>
          <a:p>
            <a:pPr>
              <a:defRPr sz="1100">
                <a:solidFill>
                  <a:schemeClr val="tx1"/>
                </a:solidFill>
              </a:defRPr>
            </a:pPr>
            <a:endParaRPr lang="en-BE"/>
          </a:p>
        </c:txPr>
        <c:crossAx val="91809280"/>
        <c:crosses val="autoZero"/>
        <c:auto val="1"/>
        <c:lblAlgn val="ctr"/>
        <c:lblOffset val="100"/>
        <c:noMultiLvlLbl val="0"/>
      </c:catAx>
      <c:valAx>
        <c:axId val="91809280"/>
        <c:scaling>
          <c:orientation val="minMax"/>
          <c:min val="0.5"/>
        </c:scaling>
        <c:delete val="1"/>
        <c:axPos val="l"/>
        <c:numFmt formatCode="_ * #,##0.000_ ;_ * \-#,##0.000_ ;_ * &quot;-&quot;??_ ;_ @_ " sourceLinked="1"/>
        <c:majorTickMark val="out"/>
        <c:minorTickMark val="none"/>
        <c:tickLblPos val="nextTo"/>
        <c:crossAx val="91789952"/>
        <c:crosses val="autoZero"/>
        <c:crossBetween val="between"/>
      </c:valAx>
      <c:spPr>
        <a:noFill/>
        <a:ln w="25400">
          <a:noFill/>
        </a:ln>
      </c:spPr>
    </c:plotArea>
    <c:plotVisOnly val="1"/>
    <c:dispBlanksAs val="gap"/>
    <c:showDLblsOverMax val="0"/>
  </c:chart>
  <c:txPr>
    <a:bodyPr/>
    <a:lstStyle/>
    <a:p>
      <a:pPr>
        <a:defRPr sz="1800"/>
      </a:pPr>
      <a:endParaRPr lang="en-B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00"/>
            </a:pPr>
            <a:r>
              <a:rPr lang="fr-BE" sz="1400" dirty="0">
                <a:solidFill>
                  <a:schemeClr val="tx1"/>
                </a:solidFill>
              </a:rPr>
              <a:t>Compensation</a:t>
            </a:r>
            <a:endParaRPr lang="en-US" sz="1400" dirty="0">
              <a:solidFill>
                <a:schemeClr val="tx1"/>
              </a:solidFill>
            </a:endParaRPr>
          </a:p>
        </c:rich>
      </c:tx>
      <c:layout>
        <c:manualLayout>
          <c:xMode val="edge"/>
          <c:yMode val="edge"/>
          <c:x val="0.26031523192949702"/>
          <c:y val="5.8789764100285156E-2"/>
        </c:manualLayout>
      </c:layout>
      <c:overlay val="0"/>
    </c:title>
    <c:autoTitleDeleted val="0"/>
    <c:plotArea>
      <c:layout>
        <c:manualLayout>
          <c:layoutTarget val="inner"/>
          <c:xMode val="edge"/>
          <c:yMode val="edge"/>
          <c:x val="2.5195613185836494E-2"/>
          <c:y val="0.2396954329492185"/>
          <c:w val="0.55821178599203258"/>
          <c:h val="0.4784391765340783"/>
        </c:manualLayout>
      </c:layout>
      <c:barChart>
        <c:barDir val="col"/>
        <c:grouping val="clustered"/>
        <c:varyColors val="0"/>
        <c:ser>
          <c:idx val="0"/>
          <c:order val="0"/>
          <c:tx>
            <c:strRef>
              <c:f>Feuil1!$B$1</c:f>
              <c:strCache>
                <c:ptCount val="1"/>
                <c:pt idx="0">
                  <c:v>Compensation claim</c:v>
                </c:pt>
              </c:strCache>
            </c:strRef>
          </c:tx>
          <c:spPr>
            <a:solidFill>
              <a:srgbClr val="05AADA"/>
            </a:solidFill>
            <a:ln>
              <a:solidFill>
                <a:srgbClr val="05AADA"/>
              </a:solidFill>
            </a:ln>
          </c:spPr>
          <c:invertIfNegative val="0"/>
          <c:dLbls>
            <c:dLbl>
              <c:idx val="0"/>
              <c:layout>
                <c:manualLayout>
                  <c:x val="-4.7977663910313325E-3"/>
                  <c:y val="5.3781361438260452E-3"/>
                </c:manualLayout>
              </c:layout>
              <c:tx>
                <c:rich>
                  <a:bodyPr/>
                  <a:lstStyle/>
                  <a:p>
                    <a:r>
                      <a:rPr lang="en-US" dirty="0"/>
                      <a:t>1,477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155-4AE8-8ECA-95AC1A26AE7A}"/>
                </c:ext>
              </c:extLst>
            </c:dLbl>
            <c:dLbl>
              <c:idx val="1"/>
              <c:layout>
                <c:manualLayout>
                  <c:x val="-9.0689849036467232E-4"/>
                  <c:y val="2.6393342010306551E-2"/>
                </c:manualLayout>
              </c:layout>
              <c:tx>
                <c:rich>
                  <a:bodyPr/>
                  <a:lstStyle/>
                  <a:p>
                    <a:r>
                      <a:rPr lang="en-US" dirty="0"/>
                      <a:t>1,496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155-4AE8-8ECA-95AC1A26AE7A}"/>
                </c:ext>
              </c:extLst>
            </c:dLbl>
            <c:dLbl>
              <c:idx val="2"/>
              <c:layout>
                <c:manualLayout>
                  <c:x val="-3.8909027629698803E-3"/>
                  <c:y val="4.8954391467728647E-2"/>
                </c:manualLayout>
              </c:layout>
              <c:tx>
                <c:rich>
                  <a:bodyPr/>
                  <a:lstStyle/>
                  <a:p>
                    <a:r>
                      <a:rPr lang="en-US" dirty="0"/>
                      <a:t>2,478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155-4AE8-8ECA-95AC1A26AE7A}"/>
                </c:ext>
              </c:extLst>
            </c:dLbl>
            <c:dLbl>
              <c:idx val="3"/>
              <c:layout>
                <c:manualLayout>
                  <c:x val="1.0063443274470113E-2"/>
                  <c:y val="8.3992042580658052E-3"/>
                </c:manualLayout>
              </c:layout>
              <c:tx>
                <c:rich>
                  <a:bodyPr/>
                  <a:lstStyle/>
                  <a:p>
                    <a:r>
                      <a:rPr lang="en-US" dirty="0"/>
                      <a:t>1,495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91B-407C-AC6B-4CC893B7B99F}"/>
                </c:ext>
              </c:extLst>
            </c:dLbl>
            <c:dLbl>
              <c:idx val="4"/>
              <c:layout>
                <c:manualLayout>
                  <c:x val="-7.5475824558525854E-3"/>
                  <c:y val="0.12598806387098821"/>
                </c:manualLayout>
              </c:layout>
              <c:tx>
                <c:rich>
                  <a:bodyPr/>
                  <a:lstStyle/>
                  <a:p>
                    <a:r>
                      <a:rPr lang="en-US" dirty="0"/>
                      <a:t>1,792</a:t>
                    </a:r>
                  </a:p>
                  <a:p>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91B-407C-AC6B-4CC893B7B99F}"/>
                </c:ext>
              </c:extLst>
            </c:dLbl>
            <c:spPr>
              <a:noFill/>
              <a:ln>
                <a:noFill/>
              </a:ln>
              <a:effectLst/>
            </c:spPr>
            <c:txPr>
              <a:bodyPr/>
              <a:lstStyle/>
              <a:p>
                <a:pPr>
                  <a:defRPr sz="1050">
                    <a:solidFill>
                      <a:schemeClr val="tx1"/>
                    </a:solidFill>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2017</c:v>
                </c:pt>
                <c:pt idx="1">
                  <c:v>2018</c:v>
                </c:pt>
                <c:pt idx="2">
                  <c:v>2019</c:v>
                </c:pt>
                <c:pt idx="3">
                  <c:v>2020</c:v>
                </c:pt>
                <c:pt idx="4">
                  <c:v>2021</c:v>
                </c:pt>
              </c:numCache>
            </c:numRef>
          </c:cat>
          <c:val>
            <c:numRef>
              <c:f>Feuil1!$B$2:$B$6</c:f>
              <c:numCache>
                <c:formatCode>_ * #,##0_ ;_ * \-#,##0_ ;_ * "-"??_ ;_ @_ </c:formatCode>
                <c:ptCount val="5"/>
                <c:pt idx="0">
                  <c:v>1477</c:v>
                </c:pt>
                <c:pt idx="1">
                  <c:v>1496</c:v>
                </c:pt>
                <c:pt idx="2">
                  <c:v>2478</c:v>
                </c:pt>
                <c:pt idx="3">
                  <c:v>1494</c:v>
                </c:pt>
                <c:pt idx="4">
                  <c:v>1722</c:v>
                </c:pt>
              </c:numCache>
            </c:numRef>
          </c:val>
          <c:extLst>
            <c:ext xmlns:c16="http://schemas.microsoft.com/office/drawing/2014/chart" uri="{C3380CC4-5D6E-409C-BE32-E72D297353CC}">
              <c16:uniqueId val="{00000003-F155-4AE8-8ECA-95AC1A26AE7A}"/>
            </c:ext>
          </c:extLst>
        </c:ser>
        <c:ser>
          <c:idx val="1"/>
          <c:order val="1"/>
          <c:tx>
            <c:strRef>
              <c:f>Feuil1!$C$1</c:f>
              <c:strCache>
                <c:ptCount val="1"/>
                <c:pt idx="0">
                  <c:v>Effective compensation</c:v>
                </c:pt>
              </c:strCache>
            </c:strRef>
          </c:tx>
          <c:spPr>
            <a:solidFill>
              <a:srgbClr val="FFC000"/>
            </a:solidFill>
            <a:ln>
              <a:solidFill>
                <a:srgbClr val="FFC000"/>
              </a:solidFill>
            </a:ln>
          </c:spPr>
          <c:invertIfNegative val="0"/>
          <c:dLbls>
            <c:dLbl>
              <c:idx val="0"/>
              <c:layout>
                <c:manualLayout>
                  <c:x val="4.5810205792429989E-3"/>
                  <c:y val="5.3277259316866027E-2"/>
                </c:manualLayout>
              </c:layout>
              <c:tx>
                <c:rich>
                  <a:bodyPr/>
                  <a:lstStyle/>
                  <a:p>
                    <a:r>
                      <a:rPr lang="en-US" dirty="0"/>
                      <a:t>508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155-4AE8-8ECA-95AC1A26AE7A}"/>
                </c:ext>
              </c:extLst>
            </c:dLbl>
            <c:dLbl>
              <c:idx val="1"/>
              <c:layout>
                <c:manualLayout>
                  <c:x val="8.7114157085595133E-3"/>
                  <c:y val="4.2855782356115681E-2"/>
                </c:manualLayout>
              </c:layout>
              <c:tx>
                <c:rich>
                  <a:bodyPr/>
                  <a:lstStyle/>
                  <a:p>
                    <a:r>
                      <a:rPr lang="en-US" dirty="0"/>
                      <a:t>479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155-4AE8-8ECA-95AC1A26AE7A}"/>
                </c:ext>
              </c:extLst>
            </c:dLbl>
            <c:dLbl>
              <c:idx val="2"/>
              <c:layout>
                <c:manualLayout>
                  <c:x val="1.3292263391213933E-2"/>
                  <c:y val="4.3985376125625641E-2"/>
                </c:manualLayout>
              </c:layout>
              <c:tx>
                <c:rich>
                  <a:bodyPr/>
                  <a:lstStyle/>
                  <a:p>
                    <a:r>
                      <a:rPr lang="en-US" dirty="0"/>
                      <a:t>1.043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155-4AE8-8ECA-95AC1A26AE7A}"/>
                </c:ext>
              </c:extLst>
            </c:dLbl>
            <c:dLbl>
              <c:idx val="4"/>
              <c:tx>
                <c:rich>
                  <a:bodyPr/>
                  <a:lstStyle/>
                  <a:p>
                    <a:r>
                      <a:rPr lang="en-US" dirty="0"/>
                      <a:t>535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868-439E-A2F8-0553651DAFF8}"/>
                </c:ext>
              </c:extLst>
            </c:dLbl>
            <c:spPr>
              <a:noFill/>
              <a:ln>
                <a:noFill/>
              </a:ln>
              <a:effectLst/>
            </c:spPr>
            <c:txPr>
              <a:bodyPr/>
              <a:lstStyle/>
              <a:p>
                <a:pPr>
                  <a:defRPr sz="1050">
                    <a:solidFill>
                      <a:schemeClr val="tx1"/>
                    </a:solidFill>
                  </a:defRPr>
                </a:pPr>
                <a:endParaRPr lang="en-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2017</c:v>
                </c:pt>
                <c:pt idx="1">
                  <c:v>2018</c:v>
                </c:pt>
                <c:pt idx="2">
                  <c:v>2019</c:v>
                </c:pt>
                <c:pt idx="3">
                  <c:v>2020</c:v>
                </c:pt>
                <c:pt idx="4">
                  <c:v>2021</c:v>
                </c:pt>
              </c:numCache>
            </c:numRef>
          </c:cat>
          <c:val>
            <c:numRef>
              <c:f>Feuil1!$C$2:$C$6</c:f>
              <c:numCache>
                <c:formatCode>General</c:formatCode>
                <c:ptCount val="5"/>
                <c:pt idx="0">
                  <c:v>508</c:v>
                </c:pt>
                <c:pt idx="1">
                  <c:v>479</c:v>
                </c:pt>
                <c:pt idx="2" formatCode="#,##0">
                  <c:v>1043</c:v>
                </c:pt>
                <c:pt idx="3" formatCode="#,##0">
                  <c:v>534</c:v>
                </c:pt>
                <c:pt idx="4" formatCode="#,##0">
                  <c:v>535</c:v>
                </c:pt>
              </c:numCache>
            </c:numRef>
          </c:val>
          <c:extLst>
            <c:ext xmlns:c16="http://schemas.microsoft.com/office/drawing/2014/chart" uri="{C3380CC4-5D6E-409C-BE32-E72D297353CC}">
              <c16:uniqueId val="{00000007-F155-4AE8-8ECA-95AC1A26AE7A}"/>
            </c:ext>
          </c:extLst>
        </c:ser>
        <c:dLbls>
          <c:dLblPos val="inEnd"/>
          <c:showLegendKey val="0"/>
          <c:showVal val="1"/>
          <c:showCatName val="0"/>
          <c:showSerName val="0"/>
          <c:showPercent val="0"/>
          <c:showBubbleSize val="0"/>
        </c:dLbls>
        <c:gapWidth val="150"/>
        <c:axId val="92506752"/>
        <c:axId val="92508544"/>
      </c:barChart>
      <c:catAx>
        <c:axId val="92506752"/>
        <c:scaling>
          <c:orientation val="minMax"/>
        </c:scaling>
        <c:delete val="0"/>
        <c:axPos val="b"/>
        <c:numFmt formatCode="General" sourceLinked="1"/>
        <c:majorTickMark val="out"/>
        <c:minorTickMark val="none"/>
        <c:tickLblPos val="nextTo"/>
        <c:txPr>
          <a:bodyPr/>
          <a:lstStyle/>
          <a:p>
            <a:pPr>
              <a:defRPr sz="1100">
                <a:solidFill>
                  <a:schemeClr val="tx1"/>
                </a:solidFill>
              </a:defRPr>
            </a:pPr>
            <a:endParaRPr lang="en-BE"/>
          </a:p>
        </c:txPr>
        <c:crossAx val="92508544"/>
        <c:crosses val="autoZero"/>
        <c:auto val="1"/>
        <c:lblAlgn val="ctr"/>
        <c:lblOffset val="100"/>
        <c:noMultiLvlLbl val="0"/>
      </c:catAx>
      <c:valAx>
        <c:axId val="92508544"/>
        <c:scaling>
          <c:orientation val="minMax"/>
          <c:min val="0.5"/>
        </c:scaling>
        <c:delete val="1"/>
        <c:axPos val="l"/>
        <c:numFmt formatCode="_ * #,##0_ ;_ * \-#,##0_ ;_ * &quot;-&quot;??_ ;_ @_ " sourceLinked="1"/>
        <c:majorTickMark val="out"/>
        <c:minorTickMark val="none"/>
        <c:tickLblPos val="nextTo"/>
        <c:crossAx val="92506752"/>
        <c:crosses val="autoZero"/>
        <c:crossBetween val="between"/>
      </c:valAx>
      <c:spPr>
        <a:noFill/>
        <a:ln w="25400">
          <a:noFill/>
        </a:ln>
      </c:spPr>
    </c:plotArea>
    <c:legend>
      <c:legendPos val="r"/>
      <c:layout>
        <c:manualLayout>
          <c:xMode val="edge"/>
          <c:yMode val="edge"/>
          <c:x val="0.6288768523768149"/>
          <c:y val="0.51605173909822966"/>
          <c:w val="0.36492770644531564"/>
          <c:h val="0.3668653376083299"/>
        </c:manualLayout>
      </c:layout>
      <c:overlay val="0"/>
      <c:txPr>
        <a:bodyPr/>
        <a:lstStyle/>
        <a:p>
          <a:pPr>
            <a:defRPr sz="1100">
              <a:solidFill>
                <a:schemeClr val="tx1"/>
              </a:solidFill>
            </a:defRPr>
          </a:pPr>
          <a:endParaRPr lang="en-BE"/>
        </a:p>
      </c:txPr>
    </c:legend>
    <c:plotVisOnly val="1"/>
    <c:dispBlanksAs val="gap"/>
    <c:showDLblsOverMax val="0"/>
  </c:chart>
  <c:txPr>
    <a:bodyPr/>
    <a:lstStyle/>
    <a:p>
      <a:pPr>
        <a:defRPr sz="1800"/>
      </a:pPr>
      <a:endParaRPr lang="en-B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106950213900421E-3"/>
          <c:y val="5.8208482707337299E-2"/>
          <c:w val="0.79082472564945128"/>
          <c:h val="0.57091380596744623"/>
        </c:manualLayout>
      </c:layout>
      <c:barChart>
        <c:barDir val="col"/>
        <c:grouping val="stacked"/>
        <c:varyColors val="0"/>
        <c:ser>
          <c:idx val="0"/>
          <c:order val="0"/>
          <c:tx>
            <c:strRef>
              <c:f>Feuil1!$B$1</c:f>
              <c:strCache>
                <c:ptCount val="1"/>
                <c:pt idx="0">
                  <c:v>Loans</c:v>
                </c:pt>
              </c:strCache>
            </c:strRef>
          </c:tx>
          <c:spPr>
            <a:solidFill>
              <a:srgbClr val="FFFFFF">
                <a:lumMod val="65000"/>
              </a:srgbClr>
            </a:solidFill>
            <a:ln>
              <a:solidFill>
                <a:schemeClr val="bg2">
                  <a:lumMod val="90000"/>
                </a:schemeClr>
              </a:solidFill>
            </a:ln>
          </c:spPr>
          <c:invertIfNegative val="0"/>
          <c:dPt>
            <c:idx val="0"/>
            <c:invertIfNegative val="0"/>
            <c:bubble3D val="0"/>
            <c:spPr>
              <a:solidFill>
                <a:srgbClr val="FFFFFF">
                  <a:lumMod val="65000"/>
                </a:srgbClr>
              </a:solidFill>
              <a:ln>
                <a:solidFill>
                  <a:srgbClr val="C4BD97"/>
                </a:solidFill>
              </a:ln>
            </c:spPr>
            <c:extLst>
              <c:ext xmlns:c16="http://schemas.microsoft.com/office/drawing/2014/chart" uri="{C3380CC4-5D6E-409C-BE32-E72D297353CC}">
                <c16:uniqueId val="{00000001-1018-40DE-82E9-8FEB135AFBA3}"/>
              </c:ext>
            </c:extLst>
          </c:dPt>
          <c:dPt>
            <c:idx val="1"/>
            <c:invertIfNegative val="0"/>
            <c:bubble3D val="0"/>
            <c:spPr>
              <a:noFill/>
              <a:ln>
                <a:solidFill>
                  <a:schemeClr val="bg1"/>
                </a:solidFill>
              </a:ln>
            </c:spPr>
            <c:extLst>
              <c:ext xmlns:c16="http://schemas.microsoft.com/office/drawing/2014/chart" uri="{C3380CC4-5D6E-409C-BE32-E72D297353CC}">
                <c16:uniqueId val="{00000003-1018-40DE-82E9-8FEB135AFBA3}"/>
              </c:ext>
            </c:extLst>
          </c:dPt>
          <c:dPt>
            <c:idx val="2"/>
            <c:invertIfNegative val="0"/>
            <c:bubble3D val="0"/>
            <c:spPr>
              <a:noFill/>
              <a:ln>
                <a:solidFill>
                  <a:schemeClr val="bg1"/>
                </a:solidFill>
              </a:ln>
            </c:spPr>
            <c:extLst>
              <c:ext xmlns:c16="http://schemas.microsoft.com/office/drawing/2014/chart" uri="{C3380CC4-5D6E-409C-BE32-E72D297353CC}">
                <c16:uniqueId val="{00000005-1018-40DE-82E9-8FEB135AFBA3}"/>
              </c:ext>
            </c:extLst>
          </c:dPt>
          <c:dPt>
            <c:idx val="3"/>
            <c:invertIfNegative val="0"/>
            <c:bubble3D val="0"/>
            <c:spPr>
              <a:noFill/>
              <a:ln>
                <a:noFill/>
              </a:ln>
            </c:spPr>
            <c:extLst>
              <c:ext xmlns:c16="http://schemas.microsoft.com/office/drawing/2014/chart" uri="{C3380CC4-5D6E-409C-BE32-E72D297353CC}">
                <c16:uniqueId val="{00000007-1018-40DE-82E9-8FEB135AFBA3}"/>
              </c:ext>
            </c:extLst>
          </c:dPt>
          <c:dPt>
            <c:idx val="4"/>
            <c:invertIfNegative val="0"/>
            <c:bubble3D val="0"/>
            <c:spPr>
              <a:noFill/>
              <a:ln>
                <a:noFill/>
              </a:ln>
            </c:spPr>
            <c:extLst>
              <c:ext xmlns:c16="http://schemas.microsoft.com/office/drawing/2014/chart" uri="{C3380CC4-5D6E-409C-BE32-E72D297353CC}">
                <c16:uniqueId val="{00000009-1018-40DE-82E9-8FEB135AFBA3}"/>
              </c:ext>
            </c:extLst>
          </c:dPt>
          <c:dPt>
            <c:idx val="5"/>
            <c:invertIfNegative val="0"/>
            <c:bubble3D val="0"/>
            <c:spPr>
              <a:noFill/>
              <a:ln>
                <a:noFill/>
              </a:ln>
            </c:spPr>
            <c:extLst>
              <c:ext xmlns:c16="http://schemas.microsoft.com/office/drawing/2014/chart" uri="{C3380CC4-5D6E-409C-BE32-E72D297353CC}">
                <c16:uniqueId val="{0000000A-1018-40DE-82E9-8FEB135AFBA3}"/>
              </c:ext>
            </c:extLst>
          </c:dPt>
          <c:dPt>
            <c:idx val="6"/>
            <c:invertIfNegative val="0"/>
            <c:bubble3D val="0"/>
            <c:extLst>
              <c:ext xmlns:c16="http://schemas.microsoft.com/office/drawing/2014/chart" uri="{C3380CC4-5D6E-409C-BE32-E72D297353CC}">
                <c16:uniqueId val="{00000015-5BD3-4190-93BB-8B1826F56039}"/>
              </c:ext>
            </c:extLst>
          </c:dPt>
          <c:dLbls>
            <c:dLbl>
              <c:idx val="0"/>
              <c:layout>
                <c:manualLayout>
                  <c:x val="0"/>
                  <c:y val="-4.0962585305770072E-2"/>
                </c:manualLayout>
              </c:layout>
              <c:tx>
                <c:rich>
                  <a:bodyPr/>
                  <a:lstStyle/>
                  <a:p>
                    <a:r>
                      <a:rPr lang="en-US" dirty="0"/>
                      <a:t>1,674.7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018-40DE-82E9-8FEB135AFBA3}"/>
                </c:ext>
              </c:extLst>
            </c:dLbl>
            <c:dLbl>
              <c:idx val="1"/>
              <c:delete val="1"/>
              <c:extLst>
                <c:ext xmlns:c15="http://schemas.microsoft.com/office/drawing/2012/chart" uri="{CE6537A1-D6FC-4f65-9D91-7224C49458BB}"/>
                <c:ext xmlns:c16="http://schemas.microsoft.com/office/drawing/2014/chart" uri="{C3380CC4-5D6E-409C-BE32-E72D297353CC}">
                  <c16:uniqueId val="{00000003-1018-40DE-82E9-8FEB135AFBA3}"/>
                </c:ext>
              </c:extLst>
            </c:dLbl>
            <c:dLbl>
              <c:idx val="2"/>
              <c:delete val="1"/>
              <c:extLst>
                <c:ext xmlns:c15="http://schemas.microsoft.com/office/drawing/2012/chart" uri="{CE6537A1-D6FC-4f65-9D91-7224C49458BB}"/>
                <c:ext xmlns:c16="http://schemas.microsoft.com/office/drawing/2014/chart" uri="{C3380CC4-5D6E-409C-BE32-E72D297353CC}">
                  <c16:uniqueId val="{00000005-1018-40DE-82E9-8FEB135AFBA3}"/>
                </c:ext>
              </c:extLst>
            </c:dLbl>
            <c:dLbl>
              <c:idx val="3"/>
              <c:delete val="1"/>
              <c:extLst>
                <c:ext xmlns:c15="http://schemas.microsoft.com/office/drawing/2012/chart" uri="{CE6537A1-D6FC-4f65-9D91-7224C49458BB}"/>
                <c:ext xmlns:c16="http://schemas.microsoft.com/office/drawing/2014/chart" uri="{C3380CC4-5D6E-409C-BE32-E72D297353CC}">
                  <c16:uniqueId val="{00000007-1018-40DE-82E9-8FEB135AFBA3}"/>
                </c:ext>
              </c:extLst>
            </c:dLbl>
            <c:dLbl>
              <c:idx val="4"/>
              <c:delete val="1"/>
              <c:extLst>
                <c:ext xmlns:c15="http://schemas.microsoft.com/office/drawing/2012/chart" uri="{CE6537A1-D6FC-4f65-9D91-7224C49458BB}"/>
                <c:ext xmlns:c16="http://schemas.microsoft.com/office/drawing/2014/chart" uri="{C3380CC4-5D6E-409C-BE32-E72D297353CC}">
                  <c16:uniqueId val="{00000009-1018-40DE-82E9-8FEB135AFBA3}"/>
                </c:ext>
              </c:extLst>
            </c:dLbl>
            <c:dLbl>
              <c:idx val="5"/>
              <c:layout>
                <c:manualLayout>
                  <c:x val="-1.1548423022077977E-16"/>
                  <c:y val="-0.30042710489524982"/>
                </c:manualLayout>
              </c:layout>
              <c:tx>
                <c:rich>
                  <a:bodyPr/>
                  <a:lstStyle/>
                  <a:p>
                    <a:r>
                      <a:rPr lang="en-US" dirty="0"/>
                      <a:t>100.0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018-40DE-82E9-8FEB135AFBA3}"/>
                </c:ext>
              </c:extLst>
            </c:dLbl>
            <c:dLbl>
              <c:idx val="6"/>
              <c:tx>
                <c:rich>
                  <a:bodyPr/>
                  <a:lstStyle/>
                  <a:p>
                    <a:r>
                      <a:rPr lang="en-US"/>
                      <a:t>1,906.1</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5BD3-4190-93BB-8B1826F56039}"/>
                </c:ext>
              </c:extLst>
            </c:dLbl>
            <c:spPr>
              <a:noFill/>
              <a:ln>
                <a:noFill/>
              </a:ln>
              <a:effectLst/>
            </c:spPr>
            <c:txPr>
              <a:bodyPr wrap="square" lIns="38100" tIns="19050" rIns="38100" bIns="19050" anchor="ctr">
                <a:spAutoFit/>
              </a:bodyPr>
              <a:lstStyle/>
              <a:p>
                <a:pPr>
                  <a:defRPr sz="1100"/>
                </a:pPr>
                <a:endParaRPr lang="en-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7"/>
                <c:pt idx="0">
                  <c:v>Debt outstanding 31/12/2020</c:v>
                </c:pt>
                <c:pt idx="1">
                  <c:v>Repayment of 2012 bonds issue</c:v>
                </c:pt>
                <c:pt idx="2">
                  <c:v>Capital repayment bank loans</c:v>
                </c:pt>
                <c:pt idx="3">
                  <c:v>New loans</c:v>
                </c:pt>
                <c:pt idx="4">
                  <c:v>New bonds issue</c:v>
                </c:pt>
                <c:pt idx="5">
                  <c:v>2021 BEI draw-down </c:v>
                </c:pt>
                <c:pt idx="6">
                  <c:v>Debt outstanding 31/12/2021</c:v>
                </c:pt>
              </c:strCache>
            </c:strRef>
          </c:cat>
          <c:val>
            <c:numRef>
              <c:f>Feuil1!$B$2:$B$9</c:f>
              <c:numCache>
                <c:formatCode>#,##0.0</c:formatCode>
                <c:ptCount val="7"/>
                <c:pt idx="0">
                  <c:v>1674.7</c:v>
                </c:pt>
                <c:pt idx="1">
                  <c:v>1954.7000000000003</c:v>
                </c:pt>
                <c:pt idx="2">
                  <c:v>1861.1000000000004</c:v>
                </c:pt>
                <c:pt idx="3">
                  <c:v>1861.1</c:v>
                </c:pt>
                <c:pt idx="4">
                  <c:v>1991.6999999999998</c:v>
                </c:pt>
                <c:pt idx="5">
                  <c:v>2091.6999999999998</c:v>
                </c:pt>
                <c:pt idx="6">
                  <c:v>1906.1</c:v>
                </c:pt>
              </c:numCache>
            </c:numRef>
          </c:val>
          <c:extLst>
            <c:ext xmlns:c16="http://schemas.microsoft.com/office/drawing/2014/chart" uri="{C3380CC4-5D6E-409C-BE32-E72D297353CC}">
              <c16:uniqueId val="{0000000B-1018-40DE-82E9-8FEB135AFBA3}"/>
            </c:ext>
          </c:extLst>
        </c:ser>
        <c:ser>
          <c:idx val="1"/>
          <c:order val="1"/>
          <c:tx>
            <c:strRef>
              <c:f>Feuil1!$C$1</c:f>
              <c:strCache>
                <c:ptCount val="1"/>
                <c:pt idx="0">
                  <c:v>CP</c:v>
                </c:pt>
              </c:strCache>
            </c:strRef>
          </c:tx>
          <c:spPr>
            <a:solidFill>
              <a:srgbClr val="34B4E4"/>
            </a:solidFill>
            <a:ln w="19050">
              <a:noFill/>
            </a:ln>
          </c:spPr>
          <c:invertIfNegative val="0"/>
          <c:dPt>
            <c:idx val="1"/>
            <c:invertIfNegative val="0"/>
            <c:bubble3D val="0"/>
            <c:spPr>
              <a:solidFill>
                <a:srgbClr val="C00000"/>
              </a:solidFill>
              <a:ln w="19050">
                <a:noFill/>
              </a:ln>
            </c:spPr>
            <c:extLst>
              <c:ext xmlns:c16="http://schemas.microsoft.com/office/drawing/2014/chart" uri="{C3380CC4-5D6E-409C-BE32-E72D297353CC}">
                <c16:uniqueId val="{0000000D-1018-40DE-82E9-8FEB135AFBA3}"/>
              </c:ext>
            </c:extLst>
          </c:dPt>
          <c:dPt>
            <c:idx val="2"/>
            <c:invertIfNegative val="0"/>
            <c:bubble3D val="0"/>
            <c:spPr>
              <a:solidFill>
                <a:srgbClr val="C00000"/>
              </a:solidFill>
              <a:ln w="19050">
                <a:noFill/>
              </a:ln>
            </c:spPr>
            <c:extLst>
              <c:ext xmlns:c16="http://schemas.microsoft.com/office/drawing/2014/chart" uri="{C3380CC4-5D6E-409C-BE32-E72D297353CC}">
                <c16:uniqueId val="{0000000F-1018-40DE-82E9-8FEB135AFBA3}"/>
              </c:ext>
            </c:extLst>
          </c:dPt>
          <c:dPt>
            <c:idx val="3"/>
            <c:invertIfNegative val="0"/>
            <c:bubble3D val="0"/>
            <c:spPr>
              <a:solidFill>
                <a:srgbClr val="97C00D"/>
              </a:solidFill>
              <a:ln w="19050">
                <a:noFill/>
              </a:ln>
            </c:spPr>
            <c:extLst>
              <c:ext xmlns:c16="http://schemas.microsoft.com/office/drawing/2014/chart" uri="{C3380CC4-5D6E-409C-BE32-E72D297353CC}">
                <c16:uniqueId val="{00000011-1018-40DE-82E9-8FEB135AFBA3}"/>
              </c:ext>
            </c:extLst>
          </c:dPt>
          <c:dPt>
            <c:idx val="4"/>
            <c:invertIfNegative val="0"/>
            <c:bubble3D val="0"/>
            <c:spPr>
              <a:solidFill>
                <a:srgbClr val="97C00D"/>
              </a:solidFill>
              <a:ln w="19050">
                <a:noFill/>
              </a:ln>
            </c:spPr>
            <c:extLst>
              <c:ext xmlns:c16="http://schemas.microsoft.com/office/drawing/2014/chart" uri="{C3380CC4-5D6E-409C-BE32-E72D297353CC}">
                <c16:uniqueId val="{00000013-1018-40DE-82E9-8FEB135AFBA3}"/>
              </c:ext>
            </c:extLst>
          </c:dPt>
          <c:dPt>
            <c:idx val="5"/>
            <c:invertIfNegative val="0"/>
            <c:bubble3D val="0"/>
            <c:spPr>
              <a:solidFill>
                <a:srgbClr val="97C00D"/>
              </a:solidFill>
              <a:ln w="19050">
                <a:noFill/>
              </a:ln>
            </c:spPr>
            <c:extLst>
              <c:ext xmlns:c16="http://schemas.microsoft.com/office/drawing/2014/chart" uri="{C3380CC4-5D6E-409C-BE32-E72D297353CC}">
                <c16:uniqueId val="{00000010-4FCB-4123-A4CE-1FBEB88B0E4F}"/>
              </c:ext>
            </c:extLst>
          </c:dPt>
          <c:dLbls>
            <c:dLbl>
              <c:idx val="0"/>
              <c:layout>
                <c:manualLayout>
                  <c:x val="-4.5669291338582677E-2"/>
                  <c:y val="2.0107715620073475E-3"/>
                </c:manualLayout>
              </c:layout>
              <c:tx>
                <c:rich>
                  <a:bodyPr/>
                  <a:lstStyle/>
                  <a:p>
                    <a:r>
                      <a:rPr lang="en-US" dirty="0"/>
                      <a:t>80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1018-40DE-82E9-8FEB135AFBA3}"/>
                </c:ext>
              </c:extLst>
            </c:dLbl>
            <c:dLbl>
              <c:idx val="1"/>
              <c:layout>
                <c:manualLayout>
                  <c:x val="-1.5748031496062992E-3"/>
                  <c:y val="-6.0324782964014723E-2"/>
                </c:manualLayout>
              </c:layout>
              <c:tx>
                <c:rich>
                  <a:bodyPr/>
                  <a:lstStyle/>
                  <a:p>
                    <a:r>
                      <a:rPr lang="en-US" dirty="0"/>
                      <a:t>290.6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1018-40DE-82E9-8FEB135AFBA3}"/>
                </c:ext>
              </c:extLst>
            </c:dLbl>
            <c:dLbl>
              <c:idx val="2"/>
              <c:layout>
                <c:manualLayout>
                  <c:x val="-3.1496062992125984E-3"/>
                  <c:y val="-2.8422122413831168E-2"/>
                </c:manualLayout>
              </c:layout>
              <c:tx>
                <c:rich>
                  <a:bodyPr/>
                  <a:lstStyle/>
                  <a:p>
                    <a:r>
                      <a:rPr lang="en-US" dirty="0"/>
                      <a:t>93.6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1018-40DE-82E9-8FEB135AFBA3}"/>
                </c:ext>
              </c:extLst>
            </c:dLbl>
            <c:dLbl>
              <c:idx val="3"/>
              <c:layout>
                <c:manualLayout>
                  <c:x val="0"/>
                  <c:y val="-4.5335345377420511E-2"/>
                </c:manualLayout>
              </c:layout>
              <c:tx>
                <c:rich>
                  <a:bodyPr/>
                  <a:lstStyle/>
                  <a:p>
                    <a:r>
                      <a:rPr lang="en-US" dirty="0"/>
                      <a:t>225.0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1018-40DE-82E9-8FEB135AFBA3}"/>
                </c:ext>
              </c:extLst>
            </c:dLbl>
            <c:dLbl>
              <c:idx val="4"/>
              <c:layout>
                <c:manualLayout>
                  <c:x val="1.5748031496061838E-3"/>
                  <c:y val="-3.8378359364199158E-2"/>
                </c:manualLayout>
              </c:layout>
              <c:tx>
                <c:rich>
                  <a:bodyPr/>
                  <a:lstStyle/>
                  <a:p>
                    <a:r>
                      <a:rPr lang="en-US" dirty="0"/>
                      <a:t>100.0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1018-40DE-82E9-8FEB135AFBA3}"/>
                </c:ext>
              </c:extLst>
            </c:dLbl>
            <c:dLbl>
              <c:idx val="5"/>
              <c:delete val="1"/>
              <c:extLst>
                <c:ext xmlns:c15="http://schemas.microsoft.com/office/drawing/2012/chart" uri="{CE6537A1-D6FC-4f65-9D91-7224C49458BB}"/>
                <c:ext xmlns:c16="http://schemas.microsoft.com/office/drawing/2014/chart" uri="{C3380CC4-5D6E-409C-BE32-E72D297353CC}">
                  <c16:uniqueId val="{00000010-4FCB-4123-A4CE-1FBEB88B0E4F}"/>
                </c:ext>
              </c:extLst>
            </c:dLbl>
            <c:dLbl>
              <c:idx val="6"/>
              <c:delete val="1"/>
              <c:extLst>
                <c:ext xmlns:c15="http://schemas.microsoft.com/office/drawing/2012/chart" uri="{CE6537A1-D6FC-4f65-9D91-7224C49458BB}"/>
                <c:ext xmlns:c16="http://schemas.microsoft.com/office/drawing/2014/chart" uri="{C3380CC4-5D6E-409C-BE32-E72D297353CC}">
                  <c16:uniqueId val="{00000017-02C8-414F-900D-F9DD12964AFA}"/>
                </c:ext>
              </c:extLst>
            </c:dLbl>
            <c:spPr>
              <a:noFill/>
              <a:ln>
                <a:noFill/>
              </a:ln>
              <a:effectLst/>
            </c:spPr>
            <c:txPr>
              <a:bodyPr wrap="square" lIns="38100" tIns="19050" rIns="38100" bIns="19050" anchor="ctr">
                <a:spAutoFit/>
              </a:bodyPr>
              <a:lstStyle/>
              <a:p>
                <a:pPr>
                  <a:defRPr sz="1100"/>
                </a:pPr>
                <a:endParaRPr lang="en-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7"/>
                <c:pt idx="0">
                  <c:v>Debt outstanding 31/12/2020</c:v>
                </c:pt>
                <c:pt idx="1">
                  <c:v>Repayment of 2012 bonds issue</c:v>
                </c:pt>
                <c:pt idx="2">
                  <c:v>Capital repayment bank loans</c:v>
                </c:pt>
                <c:pt idx="3">
                  <c:v>New loans</c:v>
                </c:pt>
                <c:pt idx="4">
                  <c:v>New bonds issue</c:v>
                </c:pt>
                <c:pt idx="5">
                  <c:v>2021 BEI draw-down </c:v>
                </c:pt>
                <c:pt idx="6">
                  <c:v>Debt outstanding 31/12/2021</c:v>
                </c:pt>
              </c:strCache>
            </c:strRef>
          </c:cat>
          <c:val>
            <c:numRef>
              <c:f>Feuil1!$C$2:$C$9</c:f>
              <c:numCache>
                <c:formatCode>#,##0.0</c:formatCode>
                <c:ptCount val="7"/>
                <c:pt idx="1">
                  <c:v>290.60000000000002</c:v>
                </c:pt>
                <c:pt idx="2">
                  <c:v>93.6</c:v>
                </c:pt>
                <c:pt idx="3">
                  <c:v>130.6</c:v>
                </c:pt>
                <c:pt idx="4">
                  <c:v>100</c:v>
                </c:pt>
                <c:pt idx="5">
                  <c:v>100</c:v>
                </c:pt>
                <c:pt idx="6">
                  <c:v>0</c:v>
                </c:pt>
              </c:numCache>
            </c:numRef>
          </c:val>
          <c:extLst>
            <c:ext xmlns:c16="http://schemas.microsoft.com/office/drawing/2014/chart" uri="{C3380CC4-5D6E-409C-BE32-E72D297353CC}">
              <c16:uniqueId val="{00000014-1018-40DE-82E9-8FEB135AFBA3}"/>
            </c:ext>
          </c:extLst>
        </c:ser>
        <c:ser>
          <c:idx val="2"/>
          <c:order val="2"/>
          <c:tx>
            <c:strRef>
              <c:f>Feuil1!$D$1</c:f>
              <c:strCache>
                <c:ptCount val="1"/>
                <c:pt idx="0">
                  <c:v>Bonds LT</c:v>
                </c:pt>
              </c:strCache>
            </c:strRef>
          </c:tx>
          <c:spPr>
            <a:solidFill>
              <a:srgbClr val="FFD300"/>
            </a:solidFill>
            <a:ln w="9525">
              <a:solidFill>
                <a:srgbClr val="FFD300"/>
              </a:solidFill>
            </a:ln>
          </c:spPr>
          <c:invertIfNegative val="0"/>
          <c:dLbls>
            <c:dLbl>
              <c:idx val="0"/>
              <c:tx>
                <c:rich>
                  <a:bodyPr/>
                  <a:lstStyle/>
                  <a:p>
                    <a:r>
                      <a:rPr lang="en-US"/>
                      <a:t>570.6</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1018-40DE-82E9-8FEB135AFBA3}"/>
                </c:ext>
              </c:extLst>
            </c:dLbl>
            <c:dLbl>
              <c:idx val="5"/>
              <c:tx>
                <c:rich>
                  <a:bodyPr/>
                  <a:lstStyle/>
                  <a:p>
                    <a:r>
                      <a:rPr lang="en-US"/>
                      <a:t>570.6</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4FCB-4123-A4CE-1FBEB88B0E4F}"/>
                </c:ext>
              </c:extLst>
            </c:dLbl>
            <c:dLbl>
              <c:idx val="6"/>
              <c:tx>
                <c:rich>
                  <a:bodyPr/>
                  <a:lstStyle/>
                  <a:p>
                    <a:r>
                      <a:rPr lang="en-US"/>
                      <a:t>380.0</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02C8-414F-900D-F9DD12964AFA}"/>
                </c:ext>
              </c:extLst>
            </c:dLbl>
            <c:spPr>
              <a:noFill/>
              <a:ln>
                <a:noFill/>
              </a:ln>
              <a:effectLst/>
            </c:spPr>
            <c:txPr>
              <a:bodyPr wrap="square" lIns="38100" tIns="19050" rIns="38100" bIns="19050" anchor="ctr">
                <a:spAutoFit/>
              </a:bodyPr>
              <a:lstStyle/>
              <a:p>
                <a:pPr>
                  <a:defRPr sz="1100"/>
                </a:pPr>
                <a:endParaRPr lang="en-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Feuil1!$A$2:$A$9</c:f>
              <c:strCache>
                <c:ptCount val="7"/>
                <c:pt idx="0">
                  <c:v>Debt outstanding 31/12/2020</c:v>
                </c:pt>
                <c:pt idx="1">
                  <c:v>Repayment of 2012 bonds issue</c:v>
                </c:pt>
                <c:pt idx="2">
                  <c:v>Capital repayment bank loans</c:v>
                </c:pt>
                <c:pt idx="3">
                  <c:v>New loans</c:v>
                </c:pt>
                <c:pt idx="4">
                  <c:v>New bonds issue</c:v>
                </c:pt>
                <c:pt idx="5">
                  <c:v>2021 BEI draw-down </c:v>
                </c:pt>
                <c:pt idx="6">
                  <c:v>Debt outstanding 31/12/2021</c:v>
                </c:pt>
              </c:strCache>
            </c:strRef>
          </c:cat>
          <c:val>
            <c:numRef>
              <c:f>Feuil1!$D$2:$D$9</c:f>
              <c:numCache>
                <c:formatCode>General</c:formatCode>
                <c:ptCount val="7"/>
                <c:pt idx="0" formatCode="#,##0.0">
                  <c:v>570.6</c:v>
                </c:pt>
                <c:pt idx="6" formatCode="#,##0.0">
                  <c:v>380</c:v>
                </c:pt>
              </c:numCache>
            </c:numRef>
          </c:val>
          <c:extLst>
            <c:ext xmlns:c16="http://schemas.microsoft.com/office/drawing/2014/chart" uri="{C3380CC4-5D6E-409C-BE32-E72D297353CC}">
              <c16:uniqueId val="{00000018-1018-40DE-82E9-8FEB135AFBA3}"/>
            </c:ext>
          </c:extLst>
        </c:ser>
        <c:dLbls>
          <c:dLblPos val="inEnd"/>
          <c:showLegendKey val="0"/>
          <c:showVal val="1"/>
          <c:showCatName val="0"/>
          <c:showSerName val="0"/>
          <c:showPercent val="0"/>
          <c:showBubbleSize val="0"/>
        </c:dLbls>
        <c:gapWidth val="150"/>
        <c:overlap val="100"/>
        <c:axId val="97942528"/>
        <c:axId val="97964800"/>
      </c:barChart>
      <c:catAx>
        <c:axId val="97942528"/>
        <c:scaling>
          <c:orientation val="minMax"/>
        </c:scaling>
        <c:delete val="0"/>
        <c:axPos val="b"/>
        <c:numFmt formatCode="General" sourceLinked="0"/>
        <c:majorTickMark val="out"/>
        <c:minorTickMark val="none"/>
        <c:tickLblPos val="low"/>
        <c:txPr>
          <a:bodyPr rot="0"/>
          <a:lstStyle/>
          <a:p>
            <a:pPr>
              <a:defRPr sz="1400" baseline="0"/>
            </a:pPr>
            <a:endParaRPr lang="en-BE"/>
          </a:p>
        </c:txPr>
        <c:crossAx val="97964800"/>
        <c:crosses val="autoZero"/>
        <c:auto val="1"/>
        <c:lblAlgn val="ctr"/>
        <c:lblOffset val="100"/>
        <c:noMultiLvlLbl val="0"/>
      </c:catAx>
      <c:valAx>
        <c:axId val="97964800"/>
        <c:scaling>
          <c:orientation val="minMax"/>
        </c:scaling>
        <c:delete val="1"/>
        <c:axPos val="l"/>
        <c:numFmt formatCode="#,##0.0" sourceLinked="1"/>
        <c:majorTickMark val="out"/>
        <c:minorTickMark val="none"/>
        <c:tickLblPos val="none"/>
        <c:crossAx val="97942528"/>
        <c:crosses val="autoZero"/>
        <c:crossBetween val="between"/>
      </c:valAx>
      <c:spPr>
        <a:noFill/>
        <a:ln w="25400">
          <a:noFill/>
        </a:ln>
      </c:spPr>
    </c:plotArea>
    <c:legend>
      <c:legendPos val="r"/>
      <c:legendEntry>
        <c:idx val="0"/>
        <c:txPr>
          <a:bodyPr/>
          <a:lstStyle/>
          <a:p>
            <a:pPr>
              <a:defRPr sz="1400">
                <a:solidFill>
                  <a:schemeClr val="tx1">
                    <a:lumMod val="65000"/>
                    <a:lumOff val="35000"/>
                  </a:schemeClr>
                </a:solidFill>
              </a:defRPr>
            </a:pPr>
            <a:endParaRPr lang="en-BE"/>
          </a:p>
        </c:txPr>
      </c:legendEntry>
      <c:legendEntry>
        <c:idx val="1"/>
        <c:delete val="1"/>
      </c:legendEntry>
      <c:legendEntry>
        <c:idx val="2"/>
        <c:txPr>
          <a:bodyPr/>
          <a:lstStyle/>
          <a:p>
            <a:pPr>
              <a:defRPr sz="1400">
                <a:solidFill>
                  <a:schemeClr val="tx1">
                    <a:lumMod val="65000"/>
                    <a:lumOff val="35000"/>
                  </a:schemeClr>
                </a:solidFill>
              </a:defRPr>
            </a:pPr>
            <a:endParaRPr lang="en-BE"/>
          </a:p>
        </c:txPr>
      </c:legendEntry>
      <c:layout>
        <c:manualLayout>
          <c:xMode val="edge"/>
          <c:yMode val="edge"/>
          <c:x val="0"/>
          <c:y val="0.88539747369213284"/>
          <c:w val="0.68712121024242045"/>
          <c:h val="8.9927489514592646E-2"/>
        </c:manualLayout>
      </c:layout>
      <c:overlay val="0"/>
      <c:txPr>
        <a:bodyPr/>
        <a:lstStyle/>
        <a:p>
          <a:pPr>
            <a:defRPr sz="1400">
              <a:solidFill>
                <a:schemeClr val="tx1">
                  <a:lumMod val="65000"/>
                  <a:lumOff val="35000"/>
                </a:schemeClr>
              </a:solidFill>
            </a:defRPr>
          </a:pPr>
          <a:endParaRPr lang="en-BE"/>
        </a:p>
      </c:txPr>
    </c:legend>
    <c:plotVisOnly val="1"/>
    <c:dispBlanksAs val="gap"/>
    <c:showDLblsOverMax val="0"/>
  </c:chart>
  <c:txPr>
    <a:bodyPr/>
    <a:lstStyle/>
    <a:p>
      <a:pPr>
        <a:defRPr sz="1800"/>
      </a:pPr>
      <a:endParaRPr lang="en-BE"/>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Feuil1!$A$4</c:f>
              <c:strCache>
                <c:ptCount val="1"/>
                <c:pt idx="0">
                  <c:v>bank loans</c:v>
                </c:pt>
              </c:strCache>
            </c:strRef>
          </c:tx>
          <c:spPr>
            <a:solidFill>
              <a:srgbClr val="FFD300"/>
            </a:solidFill>
            <a:ln>
              <a:solidFill>
                <a:srgbClr val="FFD300"/>
              </a:solidFill>
            </a:ln>
            <a:scene3d>
              <a:camera prst="orthographicFront"/>
              <a:lightRig rig="chilly" dir="t"/>
            </a:scene3d>
          </c:spPr>
          <c:invertIfNegative val="0"/>
          <c:cat>
            <c:numRef>
              <c:f>Feuil1!$B$3:$I$3</c:f>
              <c:numCache>
                <c:formatCode>General</c:formatCode>
                <c:ptCount val="7"/>
                <c:pt idx="0" formatCode="m/d/yyyy">
                  <c:v>44561</c:v>
                </c:pt>
                <c:pt idx="1">
                  <c:v>2022</c:v>
                </c:pt>
                <c:pt idx="2">
                  <c:v>2023</c:v>
                </c:pt>
                <c:pt idx="3">
                  <c:v>2024</c:v>
                </c:pt>
                <c:pt idx="4">
                  <c:v>2025</c:v>
                </c:pt>
                <c:pt idx="5">
                  <c:v>2026</c:v>
                </c:pt>
                <c:pt idx="6">
                  <c:v>2027</c:v>
                </c:pt>
              </c:numCache>
              <c:extLst/>
            </c:numRef>
          </c:cat>
          <c:val>
            <c:numRef>
              <c:f>Feuil1!$B$4:$I$4</c:f>
              <c:numCache>
                <c:formatCode>_ * #,##0.00_ ;_ * \-#,##0.00_ ;_ * "-"??_ ;_ @_ </c:formatCode>
                <c:ptCount val="7"/>
                <c:pt idx="0">
                  <c:v>1906120231</c:v>
                </c:pt>
                <c:pt idx="1">
                  <c:v>1688053244</c:v>
                </c:pt>
                <c:pt idx="2">
                  <c:v>1514782501</c:v>
                </c:pt>
                <c:pt idx="3">
                  <c:v>1362106570</c:v>
                </c:pt>
                <c:pt idx="4">
                  <c:v>1197965365</c:v>
                </c:pt>
                <c:pt idx="5">
                  <c:v>1007182822</c:v>
                </c:pt>
                <c:pt idx="6">
                  <c:v>824160902</c:v>
                </c:pt>
              </c:numCache>
              <c:extLst/>
            </c:numRef>
          </c:val>
          <c:extLst>
            <c:ext xmlns:c16="http://schemas.microsoft.com/office/drawing/2014/chart" uri="{C3380CC4-5D6E-409C-BE32-E72D297353CC}">
              <c16:uniqueId val="{00000000-0471-4469-82C5-A2901207067E}"/>
            </c:ext>
          </c:extLst>
        </c:ser>
        <c:ser>
          <c:idx val="1"/>
          <c:order val="1"/>
          <c:tx>
            <c:strRef>
              <c:f>Feuil1!$A$5</c:f>
              <c:strCache>
                <c:ptCount val="1"/>
                <c:pt idx="0">
                  <c:v>other loans</c:v>
                </c:pt>
              </c:strCache>
            </c:strRef>
          </c:tx>
          <c:spPr>
            <a:solidFill>
              <a:schemeClr val="bg1">
                <a:lumMod val="85000"/>
              </a:schemeClr>
            </a:solidFill>
            <a:ln>
              <a:solidFill>
                <a:srgbClr val="B6C0C5"/>
              </a:solidFill>
            </a:ln>
            <a:scene3d>
              <a:camera prst="orthographicFront"/>
              <a:lightRig rig="chilly" dir="t"/>
            </a:scene3d>
          </c:spPr>
          <c:invertIfNegative val="0"/>
          <c:dPt>
            <c:idx val="5"/>
            <c:invertIfNegative val="0"/>
            <c:bubble3D val="0"/>
            <c:extLst>
              <c:ext xmlns:c16="http://schemas.microsoft.com/office/drawing/2014/chart" uri="{C3380CC4-5D6E-409C-BE32-E72D297353CC}">
                <c16:uniqueId val="{00000001-0471-4469-82C5-A2901207067E}"/>
              </c:ext>
            </c:extLst>
          </c:dPt>
          <c:dPt>
            <c:idx val="6"/>
            <c:invertIfNegative val="0"/>
            <c:bubble3D val="0"/>
            <c:extLst>
              <c:ext xmlns:c16="http://schemas.microsoft.com/office/drawing/2014/chart" uri="{C3380CC4-5D6E-409C-BE32-E72D297353CC}">
                <c16:uniqueId val="{00000002-0471-4469-82C5-A2901207067E}"/>
              </c:ext>
            </c:extLst>
          </c:dPt>
          <c:cat>
            <c:numRef>
              <c:f>Feuil1!$B$3:$I$3</c:f>
              <c:numCache>
                <c:formatCode>General</c:formatCode>
                <c:ptCount val="7"/>
                <c:pt idx="0" formatCode="m/d/yyyy">
                  <c:v>44561</c:v>
                </c:pt>
                <c:pt idx="1">
                  <c:v>2022</c:v>
                </c:pt>
                <c:pt idx="2">
                  <c:v>2023</c:v>
                </c:pt>
                <c:pt idx="3">
                  <c:v>2024</c:v>
                </c:pt>
                <c:pt idx="4">
                  <c:v>2025</c:v>
                </c:pt>
                <c:pt idx="5">
                  <c:v>2026</c:v>
                </c:pt>
                <c:pt idx="6">
                  <c:v>2027</c:v>
                </c:pt>
              </c:numCache>
              <c:extLst/>
            </c:numRef>
          </c:cat>
          <c:val>
            <c:numRef>
              <c:f>Feuil1!$B$5:$I$5</c:f>
              <c:numCache>
                <c:formatCode>_ * #,##0.00_ ;_ * \-#,##0.00_ ;_ * "-"??_ ;_ @_ </c:formatCode>
                <c:ptCount val="7"/>
                <c:pt idx="0">
                  <c:v>380000000</c:v>
                </c:pt>
                <c:pt idx="1">
                  <c:v>380000000</c:v>
                </c:pt>
                <c:pt idx="2">
                  <c:v>380000000</c:v>
                </c:pt>
                <c:pt idx="3">
                  <c:v>380000000</c:v>
                </c:pt>
                <c:pt idx="4">
                  <c:v>380000000</c:v>
                </c:pt>
                <c:pt idx="5">
                  <c:v>380000000</c:v>
                </c:pt>
                <c:pt idx="6">
                  <c:v>380000000</c:v>
                </c:pt>
              </c:numCache>
              <c:extLst/>
            </c:numRef>
          </c:val>
          <c:extLst>
            <c:ext xmlns:c16="http://schemas.microsoft.com/office/drawing/2014/chart" uri="{C3380CC4-5D6E-409C-BE32-E72D297353CC}">
              <c16:uniqueId val="{00000003-0471-4469-82C5-A2901207067E}"/>
            </c:ext>
          </c:extLst>
        </c:ser>
        <c:dLbls>
          <c:showLegendKey val="0"/>
          <c:showVal val="0"/>
          <c:showCatName val="0"/>
          <c:showSerName val="0"/>
          <c:showPercent val="0"/>
          <c:showBubbleSize val="0"/>
        </c:dLbls>
        <c:gapWidth val="50"/>
        <c:overlap val="100"/>
        <c:axId val="89967616"/>
        <c:axId val="89973504"/>
      </c:barChart>
      <c:lineChart>
        <c:grouping val="standard"/>
        <c:varyColors val="0"/>
        <c:ser>
          <c:idx val="2"/>
          <c:order val="3"/>
          <c:tx>
            <c:strRef>
              <c:f>Feuil1!$A$7</c:f>
              <c:strCache>
                <c:ptCount val="1"/>
                <c:pt idx="0">
                  <c:v>depreciation/debt</c:v>
                </c:pt>
              </c:strCache>
            </c:strRef>
          </c:tx>
          <c:marker>
            <c:symbol val="square"/>
            <c:size val="8"/>
          </c:marker>
          <c:dLbls>
            <c:dLbl>
              <c:idx val="0"/>
              <c:layout>
                <c:manualLayout>
                  <c:x val="-2.8529039007474041E-2"/>
                  <c:y val="-5.7175265384758873E-2"/>
                </c:manualLayout>
              </c:layout>
              <c:tx>
                <c:rich>
                  <a:bodyPr/>
                  <a:lstStyle/>
                  <a:p>
                    <a:r>
                      <a:rPr lang="en-US" dirty="0"/>
                      <a:t>16.8%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471-4469-82C5-A2901207067E}"/>
                </c:ext>
              </c:extLst>
            </c:dLbl>
            <c:dLbl>
              <c:idx val="1"/>
              <c:layout>
                <c:manualLayout>
                  <c:x val="-3.51841859011768E-2"/>
                  <c:y val="-4.6038926605501622E-2"/>
                </c:manualLayout>
              </c:layout>
              <c:tx>
                <c:rich>
                  <a:bodyPr/>
                  <a:lstStyle/>
                  <a:p>
                    <a:r>
                      <a:rPr lang="en-US" dirty="0"/>
                      <a:t>9.5%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471-4469-82C5-A2901207067E}"/>
                </c:ext>
              </c:extLst>
            </c:dLbl>
            <c:dLbl>
              <c:idx val="2"/>
              <c:layout>
                <c:manualLayout>
                  <c:x val="-2.837827393213635E-2"/>
                  <c:y val="-5.9134461930029809E-2"/>
                </c:manualLayout>
              </c:layout>
              <c:tx>
                <c:rich>
                  <a:bodyPr/>
                  <a:lstStyle/>
                  <a:p>
                    <a:r>
                      <a:rPr lang="en-US" dirty="0"/>
                      <a:t>7.6%</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86B-4C3F-97B7-BEB105CDF601}"/>
                </c:ext>
              </c:extLst>
            </c:dLbl>
            <c:dLbl>
              <c:idx val="3"/>
              <c:layout>
                <c:manualLayout>
                  <c:x val="-2.722437372291224E-2"/>
                  <c:y val="-6.6286880517788457E-2"/>
                </c:manualLayout>
              </c:layout>
              <c:tx>
                <c:rich>
                  <a:bodyPr/>
                  <a:lstStyle/>
                  <a:p>
                    <a:r>
                      <a:rPr lang="en-US" dirty="0"/>
                      <a:t>6.7%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471-4469-82C5-A2901207067E}"/>
                </c:ext>
              </c:extLst>
            </c:dLbl>
            <c:dLbl>
              <c:idx val="4"/>
              <c:layout>
                <c:manualLayout>
                  <c:x val="-2.7876689510731342E-2"/>
                  <c:y val="-6.9323368112121184E-2"/>
                </c:manualLayout>
              </c:layout>
              <c:tx>
                <c:rich>
                  <a:bodyPr/>
                  <a:lstStyle/>
                  <a:p>
                    <a:r>
                      <a:rPr lang="en-US" dirty="0"/>
                      <a:t>7.2%</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471-4469-82C5-A2901207067E}"/>
                </c:ext>
              </c:extLst>
            </c:dLbl>
            <c:dLbl>
              <c:idx val="5"/>
              <c:layout>
                <c:manualLayout>
                  <c:x val="-2.461511057163529E-2"/>
                  <c:y val="-7.539849565081852E-2"/>
                </c:manualLayout>
              </c:layout>
              <c:tx>
                <c:rich>
                  <a:bodyPr/>
                  <a:lstStyle/>
                  <a:p>
                    <a:r>
                      <a:rPr lang="en-US" dirty="0"/>
                      <a:t>8.3%</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471-4469-82C5-A2901207067E}"/>
                </c:ext>
              </c:extLst>
            </c:dLbl>
            <c:dLbl>
              <c:idx val="6"/>
              <c:layout>
                <c:manualLayout>
                  <c:x val="-2.9497719925185992E-2"/>
                  <c:y val="-5.4678061048299711E-2"/>
                </c:manualLayout>
              </c:layout>
              <c:tx>
                <c:rich>
                  <a:bodyPr/>
                  <a:lstStyle/>
                  <a:p>
                    <a:r>
                      <a:rPr lang="en-US" dirty="0"/>
                      <a:t>8.0%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471-4469-82C5-A2901207067E}"/>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Feuil1!$B$3:$I$3</c:f>
              <c:numCache>
                <c:formatCode>General</c:formatCode>
                <c:ptCount val="7"/>
                <c:pt idx="0" formatCode="m/d/yyyy">
                  <c:v>44561</c:v>
                </c:pt>
                <c:pt idx="1">
                  <c:v>2022</c:v>
                </c:pt>
                <c:pt idx="2">
                  <c:v>2023</c:v>
                </c:pt>
                <c:pt idx="3">
                  <c:v>2024</c:v>
                </c:pt>
                <c:pt idx="4">
                  <c:v>2025</c:v>
                </c:pt>
                <c:pt idx="5">
                  <c:v>2026</c:v>
                </c:pt>
                <c:pt idx="6">
                  <c:v>2027</c:v>
                </c:pt>
              </c:numCache>
              <c:extLst/>
            </c:numRef>
          </c:cat>
          <c:val>
            <c:numRef>
              <c:f>Feuil1!$B$7:$I$7</c:f>
              <c:numCache>
                <c:formatCode>0.0%</c:formatCode>
                <c:ptCount val="7"/>
                <c:pt idx="0">
                  <c:v>0.16806224753627144</c:v>
                </c:pt>
                <c:pt idx="1">
                  <c:v>9.5387365914964425E-2</c:v>
                </c:pt>
                <c:pt idx="2">
                  <c:v>7.5792489235882193E-2</c:v>
                </c:pt>
                <c:pt idx="3">
                  <c:v>6.6783858928196507E-2</c:v>
                </c:pt>
                <c:pt idx="4">
                  <c:v>7.1799025604266223E-2</c:v>
                </c:pt>
                <c:pt idx="5">
                  <c:v>8.3452541302496352E-2</c:v>
                </c:pt>
                <c:pt idx="6">
                  <c:v>8.0057871636935798E-2</c:v>
                </c:pt>
              </c:numCache>
              <c:extLst/>
            </c:numRef>
          </c:val>
          <c:smooth val="0"/>
          <c:extLst>
            <c:ext xmlns:c16="http://schemas.microsoft.com/office/drawing/2014/chart" uri="{C3380CC4-5D6E-409C-BE32-E72D297353CC}">
              <c16:uniqueId val="{0000000A-0471-4469-82C5-A2901207067E}"/>
            </c:ext>
          </c:extLst>
        </c:ser>
        <c:dLbls>
          <c:showLegendKey val="0"/>
          <c:showVal val="0"/>
          <c:showCatName val="0"/>
          <c:showSerName val="0"/>
          <c:showPercent val="0"/>
          <c:showBubbleSize val="0"/>
        </c:dLbls>
        <c:marker val="1"/>
        <c:smooth val="0"/>
        <c:axId val="89989504"/>
        <c:axId val="89975424"/>
        <c:extLst>
          <c:ext xmlns:c15="http://schemas.microsoft.com/office/drawing/2012/chart" uri="{02D57815-91ED-43cb-92C2-25804820EDAC}">
            <c15:filteredLineSeries>
              <c15:ser>
                <c:idx val="3"/>
                <c:order val="2"/>
                <c:tx>
                  <c:strRef>
                    <c:extLst>
                      <c:ext uri="{02D57815-91ED-43cb-92C2-25804820EDAC}">
                        <c15:formulaRef>
                          <c15:sqref>Feuil1!$A$6</c15:sqref>
                        </c15:formulaRef>
                      </c:ext>
                    </c:extLst>
                    <c:strCache>
                      <c:ptCount val="1"/>
                    </c:strCache>
                  </c:strRef>
                </c:tx>
                <c:marker>
                  <c:symbol val="square"/>
                  <c:size val="8"/>
                </c:marker>
                <c:cat>
                  <c:numRef>
                    <c:extLst>
                      <c:ext uri="{02D57815-91ED-43cb-92C2-25804820EDAC}">
                        <c15:formulaRef>
                          <c15:sqref>Feuil1!$B$3:$I$3</c15:sqref>
                        </c15:formulaRef>
                      </c:ext>
                    </c:extLst>
                    <c:numCache>
                      <c:formatCode>General</c:formatCode>
                      <c:ptCount val="7"/>
                      <c:pt idx="0" formatCode="m/d/yyyy">
                        <c:v>44561</c:v>
                      </c:pt>
                      <c:pt idx="1">
                        <c:v>2022</c:v>
                      </c:pt>
                      <c:pt idx="2">
                        <c:v>2023</c:v>
                      </c:pt>
                      <c:pt idx="3">
                        <c:v>2024</c:v>
                      </c:pt>
                      <c:pt idx="4">
                        <c:v>2025</c:v>
                      </c:pt>
                      <c:pt idx="5">
                        <c:v>2026</c:v>
                      </c:pt>
                      <c:pt idx="6">
                        <c:v>2027</c:v>
                      </c:pt>
                    </c:numCache>
                  </c:numRef>
                </c:cat>
                <c:val>
                  <c:numRef>
                    <c:extLst>
                      <c:ext uri="{02D57815-91ED-43cb-92C2-25804820EDAC}">
                        <c15:formulaRef>
                          <c15:sqref>Feuil1!$B$6:$I$6</c15:sqref>
                        </c15:formulaRef>
                      </c:ext>
                    </c:extLst>
                    <c:numCache>
                      <c:formatCode>_ * #,##0.00_ ;_ * \-#,##0.00_ ;_ * "-"??_ ;_ @_ </c:formatCode>
                      <c:ptCount val="7"/>
                      <c:pt idx="0">
                        <c:v>2286120231</c:v>
                      </c:pt>
                      <c:pt idx="1">
                        <c:v>2068053244</c:v>
                      </c:pt>
                      <c:pt idx="2">
                        <c:v>1894782501</c:v>
                      </c:pt>
                      <c:pt idx="3">
                        <c:v>1742106570</c:v>
                      </c:pt>
                      <c:pt idx="4">
                        <c:v>1577965365</c:v>
                      </c:pt>
                      <c:pt idx="5">
                        <c:v>1387182822</c:v>
                      </c:pt>
                      <c:pt idx="6">
                        <c:v>1204160902</c:v>
                      </c:pt>
                    </c:numCache>
                  </c:numRef>
                </c:val>
                <c:smooth val="0"/>
                <c:extLst>
                  <c:ext xmlns:c16="http://schemas.microsoft.com/office/drawing/2014/chart" uri="{C3380CC4-5D6E-409C-BE32-E72D297353CC}">
                    <c16:uniqueId val="{0000000B-0471-4469-82C5-A2901207067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Feuil1!$A$8</c15:sqref>
                        </c15:formulaRef>
                      </c:ext>
                    </c:extLst>
                    <c:strCache>
                      <c:ptCount val="1"/>
                      <c:pt idx="0">
                        <c:v>Durée vie moyenne</c:v>
                      </c:pt>
                    </c:strCache>
                  </c:strRef>
                </c:tx>
                <c:cat>
                  <c:numRef>
                    <c:extLst xmlns:c15="http://schemas.microsoft.com/office/drawing/2012/chart">
                      <c:ext xmlns:c15="http://schemas.microsoft.com/office/drawing/2012/chart" uri="{02D57815-91ED-43cb-92C2-25804820EDAC}">
                        <c15:formulaRef>
                          <c15:sqref>Feuil1!$B$3:$I$3</c15:sqref>
                        </c15:formulaRef>
                      </c:ext>
                    </c:extLst>
                    <c:numCache>
                      <c:formatCode>General</c:formatCode>
                      <c:ptCount val="7"/>
                      <c:pt idx="0" formatCode="m/d/yyyy">
                        <c:v>44561</c:v>
                      </c:pt>
                      <c:pt idx="1">
                        <c:v>2022</c:v>
                      </c:pt>
                      <c:pt idx="2">
                        <c:v>2023</c:v>
                      </c:pt>
                      <c:pt idx="3">
                        <c:v>2024</c:v>
                      </c:pt>
                      <c:pt idx="4">
                        <c:v>2025</c:v>
                      </c:pt>
                      <c:pt idx="5">
                        <c:v>2026</c:v>
                      </c:pt>
                      <c:pt idx="6">
                        <c:v>2027</c:v>
                      </c:pt>
                    </c:numCache>
                  </c:numRef>
                </c:cat>
                <c:val>
                  <c:numRef>
                    <c:extLst xmlns:c15="http://schemas.microsoft.com/office/drawing/2012/chart">
                      <c:ext xmlns:c15="http://schemas.microsoft.com/office/drawing/2012/chart" uri="{02D57815-91ED-43cb-92C2-25804820EDAC}">
                        <c15:formulaRef>
                          <c15:sqref>Feuil1!$B$8:$I$8</c15:sqref>
                        </c15:formulaRef>
                      </c:ext>
                    </c:extLst>
                    <c:numCache>
                      <c:formatCode>General</c:formatCode>
                      <c:ptCount val="7"/>
                      <c:pt idx="0">
                        <c:v>8.83</c:v>
                      </c:pt>
                      <c:pt idx="1">
                        <c:v>8.67</c:v>
                      </c:pt>
                      <c:pt idx="2">
                        <c:v>8.42</c:v>
                      </c:pt>
                      <c:pt idx="3">
                        <c:v>8</c:v>
                      </c:pt>
                      <c:pt idx="4">
                        <c:v>7.75</c:v>
                      </c:pt>
                      <c:pt idx="5">
                        <c:v>7.67</c:v>
                      </c:pt>
                      <c:pt idx="6">
                        <c:v>7.67</c:v>
                      </c:pt>
                    </c:numCache>
                  </c:numRef>
                </c:val>
                <c:smooth val="0"/>
                <c:extLst xmlns:c15="http://schemas.microsoft.com/office/drawing/2012/chart">
                  <c:ext xmlns:c16="http://schemas.microsoft.com/office/drawing/2014/chart" uri="{C3380CC4-5D6E-409C-BE32-E72D297353CC}">
                    <c16:uniqueId val="{0000000C-0471-4469-82C5-A2901207067E}"/>
                  </c:ext>
                </c:extLst>
              </c15:ser>
            </c15:filteredLineSeries>
          </c:ext>
        </c:extLst>
      </c:lineChart>
      <c:catAx>
        <c:axId val="89967616"/>
        <c:scaling>
          <c:orientation val="minMax"/>
        </c:scaling>
        <c:delete val="0"/>
        <c:axPos val="b"/>
        <c:numFmt formatCode="m/d/yyyy" sourceLinked="1"/>
        <c:majorTickMark val="out"/>
        <c:minorTickMark val="none"/>
        <c:tickLblPos val="nextTo"/>
        <c:crossAx val="89973504"/>
        <c:crosses val="autoZero"/>
        <c:auto val="1"/>
        <c:lblAlgn val="ctr"/>
        <c:lblOffset val="100"/>
        <c:noMultiLvlLbl val="0"/>
      </c:catAx>
      <c:valAx>
        <c:axId val="89973504"/>
        <c:scaling>
          <c:orientation val="minMax"/>
        </c:scaling>
        <c:delete val="0"/>
        <c:axPos val="l"/>
        <c:majorGridlines/>
        <c:numFmt formatCode="General" sourceLinked="0"/>
        <c:majorTickMark val="out"/>
        <c:minorTickMark val="none"/>
        <c:tickLblPos val="nextTo"/>
        <c:crossAx val="89967616"/>
        <c:crosses val="autoZero"/>
        <c:crossBetween val="between"/>
        <c:dispUnits>
          <c:builtInUnit val="millions"/>
          <c:dispUnitsLbl>
            <c:layout>
              <c:manualLayout>
                <c:xMode val="edge"/>
                <c:yMode val="edge"/>
                <c:x val="5.9006271205088332E-3"/>
                <c:y val="3.3720628792321183E-2"/>
              </c:manualLayout>
            </c:layout>
          </c:dispUnitsLbl>
        </c:dispUnits>
      </c:valAx>
      <c:valAx>
        <c:axId val="89975424"/>
        <c:scaling>
          <c:orientation val="minMax"/>
          <c:max val="0.30000000000000004"/>
        </c:scaling>
        <c:delete val="0"/>
        <c:axPos val="r"/>
        <c:numFmt formatCode="0%" sourceLinked="0"/>
        <c:majorTickMark val="out"/>
        <c:minorTickMark val="none"/>
        <c:tickLblPos val="nextTo"/>
        <c:crossAx val="89989504"/>
        <c:crosses val="max"/>
        <c:crossBetween val="between"/>
      </c:valAx>
      <c:catAx>
        <c:axId val="89989504"/>
        <c:scaling>
          <c:orientation val="minMax"/>
        </c:scaling>
        <c:delete val="1"/>
        <c:axPos val="b"/>
        <c:numFmt formatCode="m/d/yyyy" sourceLinked="1"/>
        <c:majorTickMark val="out"/>
        <c:minorTickMark val="none"/>
        <c:tickLblPos val="none"/>
        <c:crossAx val="89975424"/>
        <c:crosses val="autoZero"/>
        <c:auto val="1"/>
        <c:lblAlgn val="ctr"/>
        <c:lblOffset val="100"/>
        <c:noMultiLvlLbl val="0"/>
      </c:catAx>
      <c:spPr>
        <a:ln>
          <a:noFill/>
        </a:ln>
      </c:spPr>
    </c:plotArea>
    <c:legend>
      <c:legendPos val="b"/>
      <c:overlay val="0"/>
    </c:legend>
    <c:plotVisOnly val="1"/>
    <c:dispBlanksAs val="gap"/>
    <c:showDLblsOverMax val="0"/>
  </c:chart>
  <c:txPr>
    <a:bodyPr/>
    <a:lstStyle/>
    <a:p>
      <a:pPr>
        <a:defRPr lang="en-GB" noProof="0"/>
      </a:pPr>
      <a:endParaRPr lang="en-BE"/>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331043462086924"/>
          <c:y val="6.0185164665914677E-2"/>
          <c:w val="0.60771368342736698"/>
          <c:h val="0.73252481456940433"/>
        </c:manualLayout>
      </c:layout>
      <c:barChart>
        <c:barDir val="bar"/>
        <c:grouping val="clustered"/>
        <c:varyColors val="0"/>
        <c:ser>
          <c:idx val="1"/>
          <c:order val="0"/>
          <c:tx>
            <c:strRef>
              <c:f>'Slide 7'!$C$16</c:f>
              <c:strCache>
                <c:ptCount val="1"/>
                <c:pt idx="0">
                  <c:v>31-12-21</c:v>
                </c:pt>
              </c:strCache>
            </c:strRef>
          </c:tx>
          <c:spPr>
            <a:solidFill>
              <a:srgbClr val="FFD300"/>
            </a:solidFill>
          </c:spPr>
          <c:invertIfNegative val="0"/>
          <c:dLbls>
            <c:dLbl>
              <c:idx val="0"/>
              <c:tx>
                <c:rich>
                  <a:bodyPr/>
                  <a:lstStyle/>
                  <a:p>
                    <a:r>
                      <a:rPr lang="en-US"/>
                      <a:t>75.92%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79B-4D37-BEDE-331448D630A4}"/>
                </c:ext>
              </c:extLst>
            </c:dLbl>
            <c:dLbl>
              <c:idx val="1"/>
              <c:tx>
                <c:rich>
                  <a:bodyPr/>
                  <a:lstStyle/>
                  <a:p>
                    <a:r>
                      <a:rPr lang="en-US"/>
                      <a:t>0.06%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79B-4D37-BEDE-331448D630A4}"/>
                </c:ext>
              </c:extLst>
            </c:dLbl>
            <c:dLbl>
              <c:idx val="2"/>
              <c:tx>
                <c:rich>
                  <a:bodyPr/>
                  <a:lstStyle/>
                  <a:p>
                    <a:r>
                      <a:rPr lang="en-US"/>
                      <a:t>22.52%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79B-4D37-BEDE-331448D630A4}"/>
                </c:ext>
              </c:extLst>
            </c:dLbl>
            <c:dLbl>
              <c:idx val="3"/>
              <c:tx>
                <c:rich>
                  <a:bodyPr/>
                  <a:lstStyle/>
                  <a:p>
                    <a:r>
                      <a:rPr lang="en-US"/>
                      <a:t>1.50%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79B-4D37-BEDE-331448D630A4}"/>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'Slide 7'!$A$17:$A$20</c:f>
              <c:strCache>
                <c:ptCount val="4"/>
                <c:pt idx="0">
                  <c:v>Fixe rate (including CP)</c:v>
                </c:pt>
                <c:pt idx="1">
                  <c:v>Semi-fixed rate</c:v>
                </c:pt>
                <c:pt idx="2">
                  <c:v>Floating rate covered</c:v>
                </c:pt>
                <c:pt idx="3">
                  <c:v>Floating rate </c:v>
                </c:pt>
              </c:strCache>
            </c:strRef>
          </c:cat>
          <c:val>
            <c:numRef>
              <c:f>'Slide 7'!$C$17:$C$20</c:f>
              <c:numCache>
                <c:formatCode>0.00%</c:formatCode>
                <c:ptCount val="4"/>
                <c:pt idx="0">
                  <c:v>0.75919999999999999</c:v>
                </c:pt>
                <c:pt idx="1">
                  <c:v>5.9999999999999995E-4</c:v>
                </c:pt>
                <c:pt idx="2">
                  <c:v>0.22520000000000001</c:v>
                </c:pt>
                <c:pt idx="3">
                  <c:v>1.4999999999999999E-2</c:v>
                </c:pt>
              </c:numCache>
            </c:numRef>
          </c:val>
          <c:extLst>
            <c:ext xmlns:c16="http://schemas.microsoft.com/office/drawing/2014/chart" uri="{C3380CC4-5D6E-409C-BE32-E72D297353CC}">
              <c16:uniqueId val="{00000000-8389-4329-A7FD-2A32C9F4FE9B}"/>
            </c:ext>
          </c:extLst>
        </c:ser>
        <c:ser>
          <c:idx val="0"/>
          <c:order val="1"/>
          <c:tx>
            <c:strRef>
              <c:f>'Slide 7'!$B$16</c:f>
              <c:strCache>
                <c:ptCount val="1"/>
                <c:pt idx="0">
                  <c:v>31-12-20</c:v>
                </c:pt>
              </c:strCache>
            </c:strRef>
          </c:tx>
          <c:spPr>
            <a:solidFill>
              <a:schemeClr val="bg1">
                <a:lumMod val="75000"/>
              </a:schemeClr>
            </a:solidFill>
          </c:spPr>
          <c:invertIfNegative val="0"/>
          <c:dLbls>
            <c:dLbl>
              <c:idx val="0"/>
              <c:tx>
                <c:rich>
                  <a:bodyPr/>
                  <a:lstStyle/>
                  <a:p>
                    <a:r>
                      <a:rPr lang="en-US"/>
                      <a:t>73.84%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79B-4D37-BEDE-331448D630A4}"/>
                </c:ext>
              </c:extLst>
            </c:dLbl>
            <c:dLbl>
              <c:idx val="1"/>
              <c:tx>
                <c:rich>
                  <a:bodyPr/>
                  <a:lstStyle/>
                  <a:p>
                    <a:r>
                      <a:rPr lang="en-US"/>
                      <a:t>0.08%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79B-4D37-BEDE-331448D630A4}"/>
                </c:ext>
              </c:extLst>
            </c:dLbl>
            <c:dLbl>
              <c:idx val="2"/>
              <c:tx>
                <c:rich>
                  <a:bodyPr/>
                  <a:lstStyle/>
                  <a:p>
                    <a:r>
                      <a:rPr lang="en-US"/>
                      <a:t>25.61%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79B-4D37-BEDE-331448D630A4}"/>
                </c:ext>
              </c:extLst>
            </c:dLbl>
            <c:dLbl>
              <c:idx val="3"/>
              <c:tx>
                <c:rich>
                  <a:bodyPr/>
                  <a:lstStyle/>
                  <a:p>
                    <a:r>
                      <a:rPr lang="en-US"/>
                      <a:t>0.47%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79B-4D37-BEDE-331448D630A4}"/>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'Slide 7'!$A$17:$A$20</c:f>
              <c:strCache>
                <c:ptCount val="4"/>
                <c:pt idx="0">
                  <c:v>Fixe rate (including CP)</c:v>
                </c:pt>
                <c:pt idx="1">
                  <c:v>Semi-fixed rate</c:v>
                </c:pt>
                <c:pt idx="2">
                  <c:v>Floating rate covered</c:v>
                </c:pt>
                <c:pt idx="3">
                  <c:v>Floating rate </c:v>
                </c:pt>
              </c:strCache>
            </c:strRef>
          </c:cat>
          <c:val>
            <c:numRef>
              <c:f>'Slide 7'!$B$17:$B$20</c:f>
              <c:numCache>
                <c:formatCode>0.00%</c:formatCode>
                <c:ptCount val="4"/>
                <c:pt idx="0">
                  <c:v>0.73839999999999995</c:v>
                </c:pt>
                <c:pt idx="1">
                  <c:v>8.0000000000000004E-4</c:v>
                </c:pt>
                <c:pt idx="2">
                  <c:v>0.25609999999999999</c:v>
                </c:pt>
                <c:pt idx="3">
                  <c:v>4.7000000000000002E-3</c:v>
                </c:pt>
              </c:numCache>
            </c:numRef>
          </c:val>
          <c:extLst>
            <c:ext xmlns:c16="http://schemas.microsoft.com/office/drawing/2014/chart" uri="{C3380CC4-5D6E-409C-BE32-E72D297353CC}">
              <c16:uniqueId val="{00000001-8389-4329-A7FD-2A32C9F4FE9B}"/>
            </c:ext>
          </c:extLst>
        </c:ser>
        <c:dLbls>
          <c:dLblPos val="outEnd"/>
          <c:showLegendKey val="0"/>
          <c:showVal val="1"/>
          <c:showCatName val="0"/>
          <c:showSerName val="0"/>
          <c:showPercent val="0"/>
          <c:showBubbleSize val="0"/>
        </c:dLbls>
        <c:gapWidth val="150"/>
        <c:axId val="40250752"/>
        <c:axId val="40256640"/>
      </c:barChart>
      <c:catAx>
        <c:axId val="40250752"/>
        <c:scaling>
          <c:orientation val="maxMin"/>
        </c:scaling>
        <c:delete val="0"/>
        <c:axPos val="l"/>
        <c:numFmt formatCode="General" sourceLinked="0"/>
        <c:majorTickMark val="out"/>
        <c:minorTickMark val="none"/>
        <c:tickLblPos val="nextTo"/>
        <c:txPr>
          <a:bodyPr rot="0" anchor="t" anchorCtr="1"/>
          <a:lstStyle/>
          <a:p>
            <a:pPr>
              <a:defRPr sz="1800" b="1" baseline="0"/>
            </a:pPr>
            <a:endParaRPr lang="en-BE"/>
          </a:p>
        </c:txPr>
        <c:crossAx val="40256640"/>
        <c:crosses val="autoZero"/>
        <c:auto val="1"/>
        <c:lblAlgn val="ctr"/>
        <c:lblOffset val="100"/>
        <c:noMultiLvlLbl val="0"/>
      </c:catAx>
      <c:valAx>
        <c:axId val="40256640"/>
        <c:scaling>
          <c:orientation val="minMax"/>
        </c:scaling>
        <c:delete val="1"/>
        <c:axPos val="t"/>
        <c:majorGridlines>
          <c:spPr>
            <a:ln>
              <a:noFill/>
            </a:ln>
          </c:spPr>
        </c:majorGridlines>
        <c:numFmt formatCode="0.00%" sourceLinked="1"/>
        <c:majorTickMark val="out"/>
        <c:minorTickMark val="none"/>
        <c:tickLblPos val="nextTo"/>
        <c:crossAx val="40250752"/>
        <c:crosses val="autoZero"/>
        <c:crossBetween val="between"/>
      </c:valAx>
      <c:spPr>
        <a:ln>
          <a:noFill/>
        </a:ln>
      </c:spPr>
    </c:plotArea>
    <c:legend>
      <c:legendPos val="r"/>
      <c:layout>
        <c:manualLayout>
          <c:xMode val="edge"/>
          <c:yMode val="edge"/>
          <c:x val="0.20168036814781409"/>
          <c:y val="0.8445660938705829"/>
          <c:w val="0.37849297963968098"/>
          <c:h val="0.12521800698952015"/>
        </c:manualLayout>
      </c:layout>
      <c:overlay val="0"/>
      <c:txPr>
        <a:bodyPr/>
        <a:lstStyle/>
        <a:p>
          <a:pPr>
            <a:defRPr sz="1200"/>
          </a:pPr>
          <a:endParaRPr lang="en-BE"/>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a:solidFill>
                  <a:schemeClr val="tx1"/>
                </a:solidFill>
              </a:defRPr>
            </a:pPr>
            <a:r>
              <a:rPr lang="en-US" sz="1400" dirty="0">
                <a:solidFill>
                  <a:schemeClr val="tx1"/>
                </a:solidFill>
              </a:rPr>
              <a:t>Frequency</a:t>
            </a:r>
          </a:p>
        </c:rich>
      </c:tx>
      <c:layout>
        <c:manualLayout>
          <c:xMode val="edge"/>
          <c:yMode val="edge"/>
          <c:x val="0.35500573665087393"/>
          <c:y val="1.7968696355263266E-3"/>
        </c:manualLayout>
      </c:layout>
      <c:overlay val="0"/>
    </c:title>
    <c:autoTitleDeleted val="0"/>
    <c:plotArea>
      <c:layout>
        <c:manualLayout>
          <c:layoutTarget val="inner"/>
          <c:xMode val="edge"/>
          <c:yMode val="edge"/>
          <c:x val="1.4173228346456693E-2"/>
          <c:y val="0.33070399585231269"/>
          <c:w val="0.96535433070866139"/>
          <c:h val="0.37139391919416359"/>
        </c:manualLayout>
      </c:layout>
      <c:barChart>
        <c:barDir val="col"/>
        <c:grouping val="clustered"/>
        <c:varyColors val="0"/>
        <c:ser>
          <c:idx val="0"/>
          <c:order val="0"/>
          <c:tx>
            <c:strRef>
              <c:f>Feuil1!$B$1</c:f>
              <c:strCache>
                <c:ptCount val="1"/>
                <c:pt idx="0">
                  <c:v>Frequency</c:v>
                </c:pt>
              </c:strCache>
            </c:strRef>
          </c:tx>
          <c:spPr>
            <a:solidFill>
              <a:srgbClr val="FFC000"/>
            </a:solidFill>
            <a:ln>
              <a:solidFill>
                <a:srgbClr val="FFC000"/>
              </a:solidFill>
            </a:ln>
          </c:spPr>
          <c:invertIfNegative val="0"/>
          <c:dLbls>
            <c:dLbl>
              <c:idx val="0"/>
              <c:tx>
                <c:rich>
                  <a:bodyPr/>
                  <a:lstStyle/>
                  <a:p>
                    <a:r>
                      <a:rPr lang="en-US" dirty="0"/>
                      <a:t>1.21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AAF-4BB8-86A5-C8DFA52BE6ED}"/>
                </c:ext>
              </c:extLst>
            </c:dLbl>
            <c:dLbl>
              <c:idx val="1"/>
              <c:layout>
                <c:manualLayout>
                  <c:x val="-3.2015055498366683E-17"/>
                  <c:y val="-1.1757952820057057E-2"/>
                </c:manualLayout>
              </c:layout>
              <c:tx>
                <c:rich>
                  <a:bodyPr/>
                  <a:lstStyle/>
                  <a:p>
                    <a:r>
                      <a:rPr lang="en-US" dirty="0"/>
                      <a:t>1.30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AAF-4BB8-86A5-C8DFA52BE6ED}"/>
                </c:ext>
              </c:extLst>
            </c:dLbl>
            <c:dLbl>
              <c:idx val="2"/>
              <c:tx>
                <c:rich>
                  <a:bodyPr/>
                  <a:lstStyle/>
                  <a:p>
                    <a:r>
                      <a:rPr lang="en-US" dirty="0"/>
                      <a:t>1.01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AAF-4BB8-86A5-C8DFA52BE6ED}"/>
                </c:ext>
              </c:extLst>
            </c:dLbl>
            <c:dLbl>
              <c:idx val="3"/>
              <c:tx>
                <c:rich>
                  <a:bodyPr/>
                  <a:lstStyle/>
                  <a:p>
                    <a:r>
                      <a:rPr lang="en-US" dirty="0"/>
                      <a:t>0.93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DD6-4612-9F9E-CF9B3EA64036}"/>
                </c:ext>
              </c:extLst>
            </c:dLbl>
            <c:dLbl>
              <c:idx val="4"/>
              <c:tx>
                <c:rich>
                  <a:bodyPr/>
                  <a:lstStyle/>
                  <a:p>
                    <a:r>
                      <a:rPr lang="en-US" dirty="0"/>
                      <a:t>0.85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DD6-4612-9F9E-CF9B3EA64036}"/>
                </c:ext>
              </c:extLst>
            </c:dLbl>
            <c:spPr>
              <a:noFill/>
              <a:ln>
                <a:noFill/>
              </a:ln>
              <a:effectLst/>
            </c:spPr>
            <c:txPr>
              <a:bodyPr wrap="square" lIns="38100" tIns="19050" rIns="38100" bIns="19050" anchor="ctr">
                <a:spAutoFit/>
              </a:bodyPr>
              <a:lstStyle/>
              <a:p>
                <a:pPr>
                  <a:defRPr sz="1000"/>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Feuil1!$A$2:$A$6</c:f>
              <c:numCache>
                <c:formatCode>General</c:formatCode>
                <c:ptCount val="5"/>
                <c:pt idx="0">
                  <c:v>2017</c:v>
                </c:pt>
                <c:pt idx="1">
                  <c:v>2018</c:v>
                </c:pt>
                <c:pt idx="2">
                  <c:v>2019</c:v>
                </c:pt>
                <c:pt idx="3">
                  <c:v>2020</c:v>
                </c:pt>
                <c:pt idx="4">
                  <c:v>2021</c:v>
                </c:pt>
              </c:numCache>
            </c:numRef>
          </c:cat>
          <c:val>
            <c:numRef>
              <c:f>Feuil1!$B$2:$B$6</c:f>
              <c:numCache>
                <c:formatCode>0.00</c:formatCode>
                <c:ptCount val="5"/>
                <c:pt idx="0">
                  <c:v>1.21</c:v>
                </c:pt>
                <c:pt idx="1">
                  <c:v>1.3</c:v>
                </c:pt>
                <c:pt idx="2">
                  <c:v>1.01</c:v>
                </c:pt>
                <c:pt idx="3">
                  <c:v>0.93</c:v>
                </c:pt>
                <c:pt idx="4">
                  <c:v>0.85</c:v>
                </c:pt>
              </c:numCache>
            </c:numRef>
          </c:val>
          <c:extLst>
            <c:ext xmlns:c16="http://schemas.microsoft.com/office/drawing/2014/chart" uri="{C3380CC4-5D6E-409C-BE32-E72D297353CC}">
              <c16:uniqueId val="{00000003-3AAF-4BB8-86A5-C8DFA52BE6ED}"/>
            </c:ext>
          </c:extLst>
        </c:ser>
        <c:dLbls>
          <c:dLblPos val="outEnd"/>
          <c:showLegendKey val="0"/>
          <c:showVal val="1"/>
          <c:showCatName val="0"/>
          <c:showSerName val="0"/>
          <c:showPercent val="0"/>
          <c:showBubbleSize val="0"/>
        </c:dLbls>
        <c:gapWidth val="150"/>
        <c:axId val="53050752"/>
        <c:axId val="53065984"/>
      </c:barChart>
      <c:catAx>
        <c:axId val="53050752"/>
        <c:scaling>
          <c:orientation val="minMax"/>
        </c:scaling>
        <c:delete val="0"/>
        <c:axPos val="b"/>
        <c:numFmt formatCode="General" sourceLinked="1"/>
        <c:majorTickMark val="out"/>
        <c:minorTickMark val="none"/>
        <c:tickLblPos val="nextTo"/>
        <c:txPr>
          <a:bodyPr/>
          <a:lstStyle/>
          <a:p>
            <a:pPr>
              <a:defRPr sz="1000">
                <a:solidFill>
                  <a:schemeClr val="tx1"/>
                </a:solidFill>
              </a:defRPr>
            </a:pPr>
            <a:endParaRPr lang="en-BE"/>
          </a:p>
        </c:txPr>
        <c:crossAx val="53065984"/>
        <c:crosses val="autoZero"/>
        <c:auto val="1"/>
        <c:lblAlgn val="ctr"/>
        <c:lblOffset val="100"/>
        <c:noMultiLvlLbl val="0"/>
      </c:catAx>
      <c:valAx>
        <c:axId val="53065984"/>
        <c:scaling>
          <c:orientation val="minMax"/>
          <c:max val="1.6"/>
          <c:min val="0"/>
        </c:scaling>
        <c:delete val="1"/>
        <c:axPos val="l"/>
        <c:numFmt formatCode="0.00" sourceLinked="1"/>
        <c:majorTickMark val="out"/>
        <c:minorTickMark val="none"/>
        <c:tickLblPos val="nextTo"/>
        <c:crossAx val="53050752"/>
        <c:crosses val="autoZero"/>
        <c:crossBetween val="between"/>
      </c:valAx>
      <c:spPr>
        <a:noFill/>
        <a:ln w="25400">
          <a:noFill/>
        </a:ln>
      </c:spPr>
    </c:plotArea>
    <c:plotVisOnly val="1"/>
    <c:dispBlanksAs val="gap"/>
    <c:showDLblsOverMax val="0"/>
  </c:chart>
  <c:txPr>
    <a:bodyPr/>
    <a:lstStyle/>
    <a:p>
      <a:pPr>
        <a:defRPr sz="1800"/>
      </a:pPr>
      <a:endParaRPr lang="en-B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a:solidFill>
                  <a:schemeClr val="tx1"/>
                </a:solidFill>
              </a:defRPr>
            </a:pPr>
            <a:r>
              <a:rPr lang="en-US" sz="1400" dirty="0">
                <a:solidFill>
                  <a:schemeClr val="tx1"/>
                </a:solidFill>
              </a:rPr>
              <a:t>Unavailability</a:t>
            </a:r>
          </a:p>
        </c:rich>
      </c:tx>
      <c:layout>
        <c:manualLayout>
          <c:xMode val="edge"/>
          <c:yMode val="edge"/>
          <c:x val="0.27816871583722652"/>
          <c:y val="1.1595217101242377E-2"/>
        </c:manualLayout>
      </c:layout>
      <c:overlay val="0"/>
    </c:title>
    <c:autoTitleDeleted val="0"/>
    <c:plotArea>
      <c:layout>
        <c:manualLayout>
          <c:layoutTarget val="inner"/>
          <c:xMode val="edge"/>
          <c:yMode val="edge"/>
          <c:x val="1.4173228346456693E-2"/>
          <c:y val="0.26116810592170642"/>
          <c:w val="0.96535433070866139"/>
          <c:h val="0.44092989405030164"/>
        </c:manualLayout>
      </c:layout>
      <c:barChart>
        <c:barDir val="col"/>
        <c:grouping val="clustered"/>
        <c:varyColors val="0"/>
        <c:ser>
          <c:idx val="0"/>
          <c:order val="0"/>
          <c:tx>
            <c:strRef>
              <c:f>Feuil1!$B$1</c:f>
              <c:strCache>
                <c:ptCount val="1"/>
                <c:pt idx="0">
                  <c:v>Unavaibility</c:v>
                </c:pt>
              </c:strCache>
            </c:strRef>
          </c:tx>
          <c:spPr>
            <a:solidFill>
              <a:srgbClr val="FFC000"/>
            </a:solidFill>
            <a:ln>
              <a:solidFill>
                <a:srgbClr val="FFC000"/>
              </a:solidFill>
            </a:ln>
          </c:spPr>
          <c:invertIfNegative val="0"/>
          <c:dLbls>
            <c:dLbl>
              <c:idx val="0"/>
              <c:layout>
                <c:manualLayout>
                  <c:x val="-9.2628185256370514E-5"/>
                  <c:y val="5.754478482278031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89-4808-83FC-448976A5EE60}"/>
                </c:ext>
              </c:extLst>
            </c:dLbl>
            <c:dLbl>
              <c:idx val="1"/>
              <c:layout>
                <c:manualLayout>
                  <c:x val="-9.261578523157046E-4"/>
                  <c:y val="5.35346145209306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89-4808-83FC-448976A5EE60}"/>
                </c:ext>
              </c:extLst>
            </c:dLbl>
            <c:dLbl>
              <c:idx val="2"/>
              <c:layout>
                <c:manualLayout>
                  <c:x val="-2.3161109137170306E-3"/>
                  <c:y val="-2.1221450774048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89-4808-83FC-448976A5EE60}"/>
                </c:ext>
              </c:extLst>
            </c:dLbl>
            <c:spPr>
              <a:noFill/>
              <a:ln>
                <a:noFill/>
              </a:ln>
              <a:effectLst/>
            </c:spPr>
            <c:txPr>
              <a:bodyPr/>
              <a:lstStyle/>
              <a:p>
                <a:pPr>
                  <a:defRPr sz="1000">
                    <a:solidFill>
                      <a:schemeClr val="tx1"/>
                    </a:solidFill>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2017</c:v>
                </c:pt>
                <c:pt idx="1">
                  <c:v>2018</c:v>
                </c:pt>
                <c:pt idx="2">
                  <c:v>2019</c:v>
                </c:pt>
                <c:pt idx="3">
                  <c:v>2020</c:v>
                </c:pt>
                <c:pt idx="4">
                  <c:v>2021</c:v>
                </c:pt>
              </c:numCache>
            </c:numRef>
          </c:cat>
          <c:val>
            <c:numRef>
              <c:f>Feuil1!$B$2:$B$6</c:f>
              <c:numCache>
                <c:formatCode>h:mm:ss</c:formatCode>
                <c:ptCount val="5"/>
                <c:pt idx="0">
                  <c:v>3.8194444444444441E-2</c:v>
                </c:pt>
                <c:pt idx="1">
                  <c:v>3.8194444444444441E-2</c:v>
                </c:pt>
                <c:pt idx="2">
                  <c:v>3.125E-2</c:v>
                </c:pt>
                <c:pt idx="3">
                  <c:v>2.9861111111111113E-2</c:v>
                </c:pt>
                <c:pt idx="4">
                  <c:v>4.2361111111111106E-2</c:v>
                </c:pt>
              </c:numCache>
            </c:numRef>
          </c:val>
          <c:extLst>
            <c:ext xmlns:c16="http://schemas.microsoft.com/office/drawing/2014/chart" uri="{C3380CC4-5D6E-409C-BE32-E72D297353CC}">
              <c16:uniqueId val="{00000003-4789-4808-83FC-448976A5EE60}"/>
            </c:ext>
          </c:extLst>
        </c:ser>
        <c:dLbls>
          <c:dLblPos val="inEnd"/>
          <c:showLegendKey val="0"/>
          <c:showVal val="1"/>
          <c:showCatName val="0"/>
          <c:showSerName val="0"/>
          <c:showPercent val="0"/>
          <c:showBubbleSize val="0"/>
        </c:dLbls>
        <c:gapWidth val="150"/>
        <c:axId val="56181888"/>
        <c:axId val="56238080"/>
      </c:barChart>
      <c:catAx>
        <c:axId val="56181888"/>
        <c:scaling>
          <c:orientation val="minMax"/>
        </c:scaling>
        <c:delete val="0"/>
        <c:axPos val="b"/>
        <c:numFmt formatCode="General" sourceLinked="1"/>
        <c:majorTickMark val="out"/>
        <c:minorTickMark val="none"/>
        <c:tickLblPos val="nextTo"/>
        <c:txPr>
          <a:bodyPr/>
          <a:lstStyle/>
          <a:p>
            <a:pPr>
              <a:defRPr sz="1000">
                <a:solidFill>
                  <a:schemeClr val="tx1"/>
                </a:solidFill>
              </a:defRPr>
            </a:pPr>
            <a:endParaRPr lang="en-BE"/>
          </a:p>
        </c:txPr>
        <c:crossAx val="56238080"/>
        <c:crosses val="autoZero"/>
        <c:auto val="1"/>
        <c:lblAlgn val="ctr"/>
        <c:lblOffset val="100"/>
        <c:noMultiLvlLbl val="0"/>
      </c:catAx>
      <c:valAx>
        <c:axId val="56238080"/>
        <c:scaling>
          <c:orientation val="minMax"/>
          <c:max val="6.0000000000000012E-2"/>
          <c:min val="0"/>
        </c:scaling>
        <c:delete val="1"/>
        <c:axPos val="l"/>
        <c:numFmt formatCode="h:mm:ss" sourceLinked="1"/>
        <c:majorTickMark val="out"/>
        <c:minorTickMark val="none"/>
        <c:tickLblPos val="nextTo"/>
        <c:crossAx val="56181888"/>
        <c:crosses val="autoZero"/>
        <c:crossBetween val="between"/>
        <c:majorUnit val="5.000000000000001E-2"/>
        <c:minorUnit val="1.0000000000000002E-2"/>
      </c:valAx>
      <c:spPr>
        <a:noFill/>
        <a:ln w="25400">
          <a:noFill/>
        </a:ln>
      </c:spPr>
    </c:plotArea>
    <c:plotVisOnly val="1"/>
    <c:dispBlanksAs val="gap"/>
    <c:showDLblsOverMax val="0"/>
  </c:chart>
  <c:txPr>
    <a:bodyPr/>
    <a:lstStyle/>
    <a:p>
      <a:pPr>
        <a:defRPr sz="1800"/>
      </a:pPr>
      <a:endParaRPr lang="en-B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a:solidFill>
                  <a:schemeClr val="tx1"/>
                </a:solidFill>
              </a:defRPr>
            </a:pPr>
            <a:r>
              <a:rPr lang="en-US" sz="1400" dirty="0">
                <a:solidFill>
                  <a:schemeClr val="tx1"/>
                </a:solidFill>
              </a:rPr>
              <a:t>Duration of restoration</a:t>
            </a:r>
          </a:p>
        </c:rich>
      </c:tx>
      <c:layout>
        <c:manualLayout>
          <c:xMode val="edge"/>
          <c:yMode val="edge"/>
          <c:x val="0.26070575656139755"/>
          <c:y val="1.7970225530496611E-3"/>
        </c:manualLayout>
      </c:layout>
      <c:overlay val="0"/>
    </c:title>
    <c:autoTitleDeleted val="0"/>
    <c:plotArea>
      <c:layout>
        <c:manualLayout>
          <c:layoutTarget val="inner"/>
          <c:xMode val="edge"/>
          <c:yMode val="edge"/>
          <c:x val="1.4173228346456693E-2"/>
          <c:y val="0.33070399585231269"/>
          <c:w val="0.96535433070866139"/>
          <c:h val="0.37139391919416359"/>
        </c:manualLayout>
      </c:layout>
      <c:barChart>
        <c:barDir val="col"/>
        <c:grouping val="clustered"/>
        <c:varyColors val="0"/>
        <c:ser>
          <c:idx val="0"/>
          <c:order val="0"/>
          <c:tx>
            <c:strRef>
              <c:f>Feuil1!$B$1</c:f>
              <c:strCache>
                <c:ptCount val="1"/>
                <c:pt idx="0">
                  <c:v>Duration of restoration</c:v>
                </c:pt>
              </c:strCache>
            </c:strRef>
          </c:tx>
          <c:spPr>
            <a:solidFill>
              <a:srgbClr val="FFC000"/>
            </a:solidFill>
            <a:ln>
              <a:solidFill>
                <a:srgbClr val="FFC000"/>
              </a:solidFill>
            </a:ln>
          </c:spPr>
          <c:invertIfNegative val="0"/>
          <c:dLbls>
            <c:dLbl>
              <c:idx val="0"/>
              <c:layout>
                <c:manualLayout>
                  <c:x val="-9.2628185256370514E-5"/>
                  <c:y val="5.754478482278031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6E-47A6-A860-64B1F6244943}"/>
                </c:ext>
              </c:extLst>
            </c:dLbl>
            <c:dLbl>
              <c:idx val="1"/>
              <c:layout>
                <c:manualLayout>
                  <c:x val="-9.261578523157046E-4"/>
                  <c:y val="5.35346145209306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6E-47A6-A860-64B1F6244943}"/>
                </c:ext>
              </c:extLst>
            </c:dLbl>
            <c:dLbl>
              <c:idx val="2"/>
              <c:layout>
                <c:manualLayout>
                  <c:x val="-2.3160766321532644E-3"/>
                  <c:y val="1.11641518591224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6E-47A6-A860-64B1F6244943}"/>
                </c:ext>
              </c:extLst>
            </c:dLbl>
            <c:spPr>
              <a:noFill/>
              <a:ln>
                <a:noFill/>
              </a:ln>
              <a:effectLst/>
            </c:spPr>
            <c:txPr>
              <a:bodyPr/>
              <a:lstStyle/>
              <a:p>
                <a:pPr>
                  <a:defRPr sz="1000">
                    <a:solidFill>
                      <a:schemeClr val="tx1"/>
                    </a:solidFill>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2017</c:v>
                </c:pt>
                <c:pt idx="1">
                  <c:v>2018</c:v>
                </c:pt>
                <c:pt idx="2">
                  <c:v>2019</c:v>
                </c:pt>
                <c:pt idx="3">
                  <c:v>2020</c:v>
                </c:pt>
                <c:pt idx="4">
                  <c:v>2021</c:v>
                </c:pt>
              </c:numCache>
            </c:numRef>
          </c:cat>
          <c:val>
            <c:numRef>
              <c:f>Feuil1!$B$2:$B$6</c:f>
              <c:numCache>
                <c:formatCode>[$-F400]h:mm:ss\ AM/PM</c:formatCode>
                <c:ptCount val="5"/>
                <c:pt idx="0">
                  <c:v>3.15625E-2</c:v>
                </c:pt>
                <c:pt idx="1">
                  <c:v>2.9374999999999998E-2</c:v>
                </c:pt>
                <c:pt idx="2">
                  <c:v>3.079861111111111E-2</c:v>
                </c:pt>
                <c:pt idx="3">
                  <c:v>3.2048611111111111E-2</c:v>
                </c:pt>
                <c:pt idx="4">
                  <c:v>4.9895833333333334E-2</c:v>
                </c:pt>
              </c:numCache>
            </c:numRef>
          </c:val>
          <c:extLst>
            <c:ext xmlns:c16="http://schemas.microsoft.com/office/drawing/2014/chart" uri="{C3380CC4-5D6E-409C-BE32-E72D297353CC}">
              <c16:uniqueId val="{00000003-856E-47A6-A860-64B1F6244943}"/>
            </c:ext>
          </c:extLst>
        </c:ser>
        <c:dLbls>
          <c:dLblPos val="inEnd"/>
          <c:showLegendKey val="0"/>
          <c:showVal val="1"/>
          <c:showCatName val="0"/>
          <c:showSerName val="0"/>
          <c:showPercent val="0"/>
          <c:showBubbleSize val="0"/>
        </c:dLbls>
        <c:gapWidth val="150"/>
        <c:axId val="56253056"/>
        <c:axId val="56256000"/>
      </c:barChart>
      <c:catAx>
        <c:axId val="56253056"/>
        <c:scaling>
          <c:orientation val="minMax"/>
        </c:scaling>
        <c:delete val="0"/>
        <c:axPos val="b"/>
        <c:numFmt formatCode="General" sourceLinked="1"/>
        <c:majorTickMark val="out"/>
        <c:minorTickMark val="none"/>
        <c:tickLblPos val="nextTo"/>
        <c:txPr>
          <a:bodyPr/>
          <a:lstStyle/>
          <a:p>
            <a:pPr>
              <a:defRPr sz="1000">
                <a:solidFill>
                  <a:schemeClr val="tx1"/>
                </a:solidFill>
              </a:defRPr>
            </a:pPr>
            <a:endParaRPr lang="en-BE"/>
          </a:p>
        </c:txPr>
        <c:crossAx val="56256000"/>
        <c:crosses val="autoZero"/>
        <c:auto val="1"/>
        <c:lblAlgn val="ctr"/>
        <c:lblOffset val="100"/>
        <c:noMultiLvlLbl val="0"/>
      </c:catAx>
      <c:valAx>
        <c:axId val="56256000"/>
        <c:scaling>
          <c:orientation val="minMax"/>
          <c:max val="0.15000000000000002"/>
          <c:min val="0"/>
        </c:scaling>
        <c:delete val="1"/>
        <c:axPos val="l"/>
        <c:numFmt formatCode="[$-F400]h:mm:ss\ AM/PM" sourceLinked="1"/>
        <c:majorTickMark val="out"/>
        <c:minorTickMark val="none"/>
        <c:tickLblPos val="nextTo"/>
        <c:crossAx val="56253056"/>
        <c:crosses val="autoZero"/>
        <c:crossBetween val="between"/>
      </c:valAx>
      <c:spPr>
        <a:noFill/>
        <a:ln w="25400">
          <a:noFill/>
        </a:ln>
      </c:spPr>
    </c:plotArea>
    <c:plotVisOnly val="1"/>
    <c:dispBlanksAs val="gap"/>
    <c:showDLblsOverMax val="0"/>
  </c:chart>
  <c:txPr>
    <a:bodyPr/>
    <a:lstStyle/>
    <a:p>
      <a:pPr>
        <a:defRPr sz="1800"/>
      </a:pPr>
      <a:endParaRPr lang="en-B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a:solidFill>
                  <a:schemeClr val="tx1"/>
                </a:solidFill>
              </a:defRPr>
            </a:pPr>
            <a:r>
              <a:rPr lang="en-US" sz="1400" dirty="0">
                <a:solidFill>
                  <a:schemeClr val="tx1"/>
                </a:solidFill>
              </a:rPr>
              <a:t>Unavailability</a:t>
            </a:r>
          </a:p>
          <a:p>
            <a:pPr algn="ctr">
              <a:defRPr sz="1400">
                <a:solidFill>
                  <a:schemeClr val="tx1"/>
                </a:solidFill>
              </a:defRPr>
            </a:pPr>
            <a:endParaRPr lang="en-US" sz="1400" dirty="0">
              <a:solidFill>
                <a:schemeClr val="tx1"/>
              </a:solidFill>
            </a:endParaRPr>
          </a:p>
        </c:rich>
      </c:tx>
      <c:layout>
        <c:manualLayout>
          <c:xMode val="edge"/>
          <c:yMode val="edge"/>
          <c:x val="0.28515389954755804"/>
          <c:y val="1.1595515548490712E-2"/>
        </c:manualLayout>
      </c:layout>
      <c:overlay val="0"/>
    </c:title>
    <c:autoTitleDeleted val="0"/>
    <c:plotArea>
      <c:layout>
        <c:manualLayout>
          <c:layoutTarget val="inner"/>
          <c:xMode val="edge"/>
          <c:yMode val="edge"/>
          <c:x val="1.4173228346456693E-2"/>
          <c:y val="0.26116810592170642"/>
          <c:w val="0.96535433070866139"/>
          <c:h val="0.44092989405030164"/>
        </c:manualLayout>
      </c:layout>
      <c:barChart>
        <c:barDir val="col"/>
        <c:grouping val="clustered"/>
        <c:varyColors val="0"/>
        <c:ser>
          <c:idx val="0"/>
          <c:order val="0"/>
          <c:tx>
            <c:strRef>
              <c:f>Feuil1!$B$1</c:f>
              <c:strCache>
                <c:ptCount val="1"/>
                <c:pt idx="0">
                  <c:v>Unavaibility</c:v>
                </c:pt>
              </c:strCache>
            </c:strRef>
          </c:tx>
          <c:spPr>
            <a:solidFill>
              <a:srgbClr val="34B4E4"/>
            </a:solidFill>
            <a:ln>
              <a:solidFill>
                <a:srgbClr val="34B4E4"/>
              </a:solidFill>
            </a:ln>
          </c:spPr>
          <c:invertIfNegative val="0"/>
          <c:dLbls>
            <c:dLbl>
              <c:idx val="0"/>
              <c:layout>
                <c:manualLayout>
                  <c:x val="-9.2628185256370514E-5"/>
                  <c:y val="5.754478482278031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A5-40B7-82C6-6718F68B5A07}"/>
                </c:ext>
              </c:extLst>
            </c:dLbl>
            <c:dLbl>
              <c:idx val="1"/>
              <c:layout>
                <c:manualLayout>
                  <c:x val="-9.261578523157046E-4"/>
                  <c:y val="5.35346145209306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A5-40B7-82C6-6718F68B5A07}"/>
                </c:ext>
              </c:extLst>
            </c:dLbl>
            <c:dLbl>
              <c:idx val="2"/>
              <c:layout>
                <c:manualLayout>
                  <c:x val="-2.3160766321532644E-3"/>
                  <c:y val="1.11641518591224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A5-40B7-82C6-6718F68B5A07}"/>
                </c:ext>
              </c:extLst>
            </c:dLbl>
            <c:spPr>
              <a:noFill/>
              <a:ln>
                <a:noFill/>
              </a:ln>
              <a:effectLst/>
            </c:spPr>
            <c:txPr>
              <a:bodyPr/>
              <a:lstStyle/>
              <a:p>
                <a:pPr>
                  <a:defRPr sz="1000">
                    <a:solidFill>
                      <a:schemeClr val="tx1"/>
                    </a:solidFill>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2017</c:v>
                </c:pt>
                <c:pt idx="1">
                  <c:v>2018</c:v>
                </c:pt>
                <c:pt idx="2">
                  <c:v>2019</c:v>
                </c:pt>
                <c:pt idx="3">
                  <c:v>2020</c:v>
                </c:pt>
                <c:pt idx="4">
                  <c:v>2021</c:v>
                </c:pt>
              </c:numCache>
            </c:numRef>
          </c:cat>
          <c:val>
            <c:numRef>
              <c:f>Feuil1!$B$2:$B$6</c:f>
              <c:numCache>
                <c:formatCode>h:mm:ss</c:formatCode>
                <c:ptCount val="5"/>
                <c:pt idx="0">
                  <c:v>2.298611111111111E-2</c:v>
                </c:pt>
                <c:pt idx="1">
                  <c:v>2.3009259259259257E-2</c:v>
                </c:pt>
                <c:pt idx="2">
                  <c:v>2.4918981481481483E-2</c:v>
                </c:pt>
                <c:pt idx="3">
                  <c:v>1.5717592592592592E-2</c:v>
                </c:pt>
                <c:pt idx="4">
                  <c:v>1.7731481481481483E-2</c:v>
                </c:pt>
              </c:numCache>
            </c:numRef>
          </c:val>
          <c:extLst>
            <c:ext xmlns:c16="http://schemas.microsoft.com/office/drawing/2014/chart" uri="{C3380CC4-5D6E-409C-BE32-E72D297353CC}">
              <c16:uniqueId val="{00000003-8AA5-40B7-82C6-6718F68B5A07}"/>
            </c:ext>
          </c:extLst>
        </c:ser>
        <c:dLbls>
          <c:dLblPos val="inEnd"/>
          <c:showLegendKey val="0"/>
          <c:showVal val="1"/>
          <c:showCatName val="0"/>
          <c:showSerName val="0"/>
          <c:showPercent val="0"/>
          <c:showBubbleSize val="0"/>
        </c:dLbls>
        <c:gapWidth val="150"/>
        <c:axId val="91844992"/>
        <c:axId val="91847680"/>
      </c:barChart>
      <c:catAx>
        <c:axId val="91844992"/>
        <c:scaling>
          <c:orientation val="minMax"/>
        </c:scaling>
        <c:delete val="0"/>
        <c:axPos val="b"/>
        <c:numFmt formatCode="General" sourceLinked="1"/>
        <c:majorTickMark val="out"/>
        <c:minorTickMark val="none"/>
        <c:tickLblPos val="nextTo"/>
        <c:txPr>
          <a:bodyPr/>
          <a:lstStyle/>
          <a:p>
            <a:pPr>
              <a:defRPr sz="1000">
                <a:solidFill>
                  <a:schemeClr val="tx1"/>
                </a:solidFill>
              </a:defRPr>
            </a:pPr>
            <a:endParaRPr lang="en-BE"/>
          </a:p>
        </c:txPr>
        <c:crossAx val="91847680"/>
        <c:crosses val="autoZero"/>
        <c:auto val="1"/>
        <c:lblAlgn val="ctr"/>
        <c:lblOffset val="100"/>
        <c:noMultiLvlLbl val="0"/>
      </c:catAx>
      <c:valAx>
        <c:axId val="91847680"/>
        <c:scaling>
          <c:orientation val="minMax"/>
          <c:max val="6.0000000000000012E-2"/>
          <c:min val="0"/>
        </c:scaling>
        <c:delete val="1"/>
        <c:axPos val="l"/>
        <c:numFmt formatCode="h:mm:ss" sourceLinked="1"/>
        <c:majorTickMark val="out"/>
        <c:minorTickMark val="none"/>
        <c:tickLblPos val="nextTo"/>
        <c:crossAx val="91844992"/>
        <c:crosses val="autoZero"/>
        <c:crossBetween val="between"/>
        <c:majorUnit val="5.000000000000001E-2"/>
        <c:minorUnit val="1.0000000000000002E-2"/>
      </c:valAx>
      <c:spPr>
        <a:noFill/>
        <a:ln w="25400">
          <a:noFill/>
        </a:ln>
      </c:spPr>
    </c:plotArea>
    <c:plotVisOnly val="1"/>
    <c:dispBlanksAs val="gap"/>
    <c:showDLblsOverMax val="0"/>
  </c:chart>
  <c:txPr>
    <a:bodyPr/>
    <a:lstStyle/>
    <a:p>
      <a:pPr>
        <a:defRPr sz="1800"/>
      </a:pPr>
      <a:endParaRPr lang="en-B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a:solidFill>
                  <a:schemeClr val="tx1"/>
                </a:solidFill>
              </a:defRPr>
            </a:pPr>
            <a:r>
              <a:rPr lang="en-US" sz="1400" dirty="0">
                <a:solidFill>
                  <a:schemeClr val="tx1"/>
                </a:solidFill>
              </a:rPr>
              <a:t>Frequency</a:t>
            </a:r>
          </a:p>
        </c:rich>
      </c:tx>
      <c:layout>
        <c:manualLayout>
          <c:xMode val="edge"/>
          <c:yMode val="edge"/>
          <c:x val="0.29912426696822125"/>
          <c:y val="1.7970225530496611E-3"/>
        </c:manualLayout>
      </c:layout>
      <c:overlay val="0"/>
    </c:title>
    <c:autoTitleDeleted val="0"/>
    <c:plotArea>
      <c:layout>
        <c:manualLayout>
          <c:layoutTarget val="inner"/>
          <c:xMode val="edge"/>
          <c:yMode val="edge"/>
          <c:x val="1.4173228346456693E-2"/>
          <c:y val="0.33070399585231269"/>
          <c:w val="0.96535433070866139"/>
          <c:h val="0.37139391919416359"/>
        </c:manualLayout>
      </c:layout>
      <c:barChart>
        <c:barDir val="col"/>
        <c:grouping val="clustered"/>
        <c:varyColors val="0"/>
        <c:ser>
          <c:idx val="0"/>
          <c:order val="0"/>
          <c:tx>
            <c:strRef>
              <c:f>Feuil1!$B$1</c:f>
              <c:strCache>
                <c:ptCount val="1"/>
                <c:pt idx="0">
                  <c:v>Frequency</c:v>
                </c:pt>
              </c:strCache>
            </c:strRef>
          </c:tx>
          <c:spPr>
            <a:solidFill>
              <a:srgbClr val="34B4E4"/>
            </a:solidFill>
            <a:ln>
              <a:solidFill>
                <a:srgbClr val="34B4E4"/>
              </a:solidFill>
            </a:ln>
          </c:spPr>
          <c:invertIfNegative val="0"/>
          <c:dLbls>
            <c:dLbl>
              <c:idx val="0"/>
              <c:tx>
                <c:rich>
                  <a:bodyPr/>
                  <a:lstStyle/>
                  <a:p>
                    <a:r>
                      <a:rPr lang="en-US"/>
                      <a:t>0.19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B3F-4AB0-AFF2-3CF534F7D4B2}"/>
                </c:ext>
              </c:extLst>
            </c:dLbl>
            <c:dLbl>
              <c:idx val="1"/>
              <c:tx>
                <c:rich>
                  <a:bodyPr/>
                  <a:lstStyle/>
                  <a:p>
                    <a:r>
                      <a:rPr lang="en-US"/>
                      <a:t>0.19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B3F-4AB0-AFF2-3CF534F7D4B2}"/>
                </c:ext>
              </c:extLst>
            </c:dLbl>
            <c:dLbl>
              <c:idx val="2"/>
              <c:tx>
                <c:rich>
                  <a:bodyPr/>
                  <a:lstStyle/>
                  <a:p>
                    <a:r>
                      <a:rPr lang="en-US" dirty="0"/>
                      <a:t>0.18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B3F-4AB0-AFF2-3CF534F7D4B2}"/>
                </c:ext>
              </c:extLst>
            </c:dLbl>
            <c:dLbl>
              <c:idx val="3"/>
              <c:tx>
                <c:rich>
                  <a:bodyPr/>
                  <a:lstStyle/>
                  <a:p>
                    <a:r>
                      <a:rPr lang="en-US" dirty="0"/>
                      <a:t>0.12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374-4276-A6AB-4302AE2CF023}"/>
                </c:ext>
              </c:extLst>
            </c:dLbl>
            <c:dLbl>
              <c:idx val="4"/>
              <c:tx>
                <c:rich>
                  <a:bodyPr/>
                  <a:lstStyle/>
                  <a:p>
                    <a:r>
                      <a:rPr lang="en-US" dirty="0"/>
                      <a:t>0.17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374-4276-A6AB-4302AE2CF023}"/>
                </c:ext>
              </c:extLst>
            </c:dLbl>
            <c:spPr>
              <a:noFill/>
              <a:ln>
                <a:noFill/>
              </a:ln>
              <a:effectLst/>
            </c:spPr>
            <c:txPr>
              <a:bodyPr wrap="square" lIns="38100" tIns="19050" rIns="38100" bIns="19050" anchor="ctr">
                <a:spAutoFit/>
              </a:bodyPr>
              <a:lstStyle/>
              <a:p>
                <a:pPr>
                  <a:defRPr sz="1000"/>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Feuil1!$A$2:$A$6</c:f>
              <c:numCache>
                <c:formatCode>General</c:formatCode>
                <c:ptCount val="5"/>
                <c:pt idx="0">
                  <c:v>2017</c:v>
                </c:pt>
                <c:pt idx="1">
                  <c:v>2018</c:v>
                </c:pt>
                <c:pt idx="2">
                  <c:v>2019</c:v>
                </c:pt>
                <c:pt idx="3">
                  <c:v>2020</c:v>
                </c:pt>
                <c:pt idx="4">
                  <c:v>2021</c:v>
                </c:pt>
              </c:numCache>
            </c:numRef>
          </c:cat>
          <c:val>
            <c:numRef>
              <c:f>Feuil1!$B$2:$B$6</c:f>
              <c:numCache>
                <c:formatCode>0.00</c:formatCode>
                <c:ptCount val="5"/>
                <c:pt idx="0">
                  <c:v>0.19</c:v>
                </c:pt>
                <c:pt idx="1">
                  <c:v>0.19</c:v>
                </c:pt>
                <c:pt idx="2">
                  <c:v>0.18</c:v>
                </c:pt>
                <c:pt idx="3">
                  <c:v>0.12</c:v>
                </c:pt>
                <c:pt idx="4">
                  <c:v>0.17</c:v>
                </c:pt>
              </c:numCache>
            </c:numRef>
          </c:val>
          <c:extLst>
            <c:ext xmlns:c16="http://schemas.microsoft.com/office/drawing/2014/chart" uri="{C3380CC4-5D6E-409C-BE32-E72D297353CC}">
              <c16:uniqueId val="{00000003-7B3F-4AB0-AFF2-3CF534F7D4B2}"/>
            </c:ext>
          </c:extLst>
        </c:ser>
        <c:dLbls>
          <c:dLblPos val="outEnd"/>
          <c:showLegendKey val="0"/>
          <c:showVal val="1"/>
          <c:showCatName val="0"/>
          <c:showSerName val="0"/>
          <c:showPercent val="0"/>
          <c:showBubbleSize val="0"/>
        </c:dLbls>
        <c:gapWidth val="150"/>
        <c:axId val="91875200"/>
        <c:axId val="91890432"/>
      </c:barChart>
      <c:catAx>
        <c:axId val="91875200"/>
        <c:scaling>
          <c:orientation val="minMax"/>
        </c:scaling>
        <c:delete val="0"/>
        <c:axPos val="b"/>
        <c:numFmt formatCode="General" sourceLinked="1"/>
        <c:majorTickMark val="out"/>
        <c:minorTickMark val="none"/>
        <c:tickLblPos val="nextTo"/>
        <c:txPr>
          <a:bodyPr/>
          <a:lstStyle/>
          <a:p>
            <a:pPr>
              <a:defRPr sz="1000">
                <a:solidFill>
                  <a:schemeClr val="tx1"/>
                </a:solidFill>
              </a:defRPr>
            </a:pPr>
            <a:endParaRPr lang="en-BE"/>
          </a:p>
        </c:txPr>
        <c:crossAx val="91890432"/>
        <c:crosses val="autoZero"/>
        <c:auto val="1"/>
        <c:lblAlgn val="ctr"/>
        <c:lblOffset val="100"/>
        <c:noMultiLvlLbl val="0"/>
      </c:catAx>
      <c:valAx>
        <c:axId val="91890432"/>
        <c:scaling>
          <c:orientation val="minMax"/>
          <c:max val="1.6"/>
          <c:min val="0"/>
        </c:scaling>
        <c:delete val="1"/>
        <c:axPos val="l"/>
        <c:numFmt formatCode="0.00" sourceLinked="1"/>
        <c:majorTickMark val="out"/>
        <c:minorTickMark val="none"/>
        <c:tickLblPos val="nextTo"/>
        <c:crossAx val="91875200"/>
        <c:crosses val="autoZero"/>
        <c:crossBetween val="between"/>
      </c:valAx>
      <c:spPr>
        <a:noFill/>
        <a:ln w="25400">
          <a:noFill/>
        </a:ln>
      </c:spPr>
    </c:plotArea>
    <c:plotVisOnly val="1"/>
    <c:dispBlanksAs val="gap"/>
    <c:showDLblsOverMax val="0"/>
  </c:chart>
  <c:txPr>
    <a:bodyPr/>
    <a:lstStyle/>
    <a:p>
      <a:pPr>
        <a:defRPr sz="1800"/>
      </a:pPr>
      <a:endParaRPr lang="en-B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a:solidFill>
                  <a:schemeClr val="tx1"/>
                </a:solidFill>
              </a:defRPr>
            </a:pPr>
            <a:r>
              <a:rPr lang="en-US" sz="1400" dirty="0">
                <a:solidFill>
                  <a:schemeClr val="tx1"/>
                </a:solidFill>
              </a:rPr>
              <a:t>Duration of restoration</a:t>
            </a:r>
          </a:p>
        </c:rich>
      </c:tx>
      <c:layout>
        <c:manualLayout>
          <c:xMode val="edge"/>
          <c:yMode val="edge"/>
          <c:x val="0.26070575656139755"/>
          <c:y val="1.7970225530496611E-3"/>
        </c:manualLayout>
      </c:layout>
      <c:overlay val="0"/>
    </c:title>
    <c:autoTitleDeleted val="0"/>
    <c:plotArea>
      <c:layout>
        <c:manualLayout>
          <c:layoutTarget val="inner"/>
          <c:xMode val="edge"/>
          <c:yMode val="edge"/>
          <c:x val="1.4173228346456693E-2"/>
          <c:y val="0.33070399585231269"/>
          <c:w val="0.96535433070866139"/>
          <c:h val="0.37139391919416359"/>
        </c:manualLayout>
      </c:layout>
      <c:barChart>
        <c:barDir val="col"/>
        <c:grouping val="clustered"/>
        <c:varyColors val="0"/>
        <c:ser>
          <c:idx val="0"/>
          <c:order val="0"/>
          <c:tx>
            <c:strRef>
              <c:f>Feuil1!$B$1</c:f>
              <c:strCache>
                <c:ptCount val="1"/>
                <c:pt idx="0">
                  <c:v>Duration of restoration</c:v>
                </c:pt>
              </c:strCache>
            </c:strRef>
          </c:tx>
          <c:spPr>
            <a:solidFill>
              <a:srgbClr val="34B4E4"/>
            </a:solidFill>
            <a:ln>
              <a:solidFill>
                <a:srgbClr val="34B4E4"/>
              </a:solidFill>
            </a:ln>
          </c:spPr>
          <c:invertIfNegative val="0"/>
          <c:dLbls>
            <c:dLbl>
              <c:idx val="0"/>
              <c:layout>
                <c:manualLayout>
                  <c:x val="-9.2628185256370514E-5"/>
                  <c:y val="5.754478482278031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43-43B8-A3B0-324833819EF2}"/>
                </c:ext>
              </c:extLst>
            </c:dLbl>
            <c:dLbl>
              <c:idx val="1"/>
              <c:layout>
                <c:manualLayout>
                  <c:x val="-9.261578523157046E-4"/>
                  <c:y val="5.35346145209306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43-43B8-A3B0-324833819EF2}"/>
                </c:ext>
              </c:extLst>
            </c:dLbl>
            <c:dLbl>
              <c:idx val="2"/>
              <c:layout>
                <c:manualLayout>
                  <c:x val="-2.3160766321532644E-3"/>
                  <c:y val="1.11641518591224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43-43B8-A3B0-324833819EF2}"/>
                </c:ext>
              </c:extLst>
            </c:dLbl>
            <c:spPr>
              <a:noFill/>
              <a:ln>
                <a:noFill/>
              </a:ln>
              <a:effectLst/>
            </c:spPr>
            <c:txPr>
              <a:bodyPr/>
              <a:lstStyle/>
              <a:p>
                <a:pPr>
                  <a:defRPr sz="1000">
                    <a:solidFill>
                      <a:schemeClr val="tx1"/>
                    </a:solidFill>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2017</c:v>
                </c:pt>
                <c:pt idx="1">
                  <c:v>2018</c:v>
                </c:pt>
                <c:pt idx="2">
                  <c:v>2019</c:v>
                </c:pt>
                <c:pt idx="3">
                  <c:v>2020</c:v>
                </c:pt>
                <c:pt idx="4">
                  <c:v>2021</c:v>
                </c:pt>
              </c:numCache>
            </c:numRef>
          </c:cat>
          <c:val>
            <c:numRef>
              <c:f>Feuil1!$B$2:$B$6</c:f>
              <c:numCache>
                <c:formatCode>[$-F400]h:mm:ss\ AM/PM</c:formatCode>
                <c:ptCount val="5"/>
                <c:pt idx="0">
                  <c:v>0.11936342592592593</c:v>
                </c:pt>
                <c:pt idx="1">
                  <c:v>0.1203587962962963</c:v>
                </c:pt>
                <c:pt idx="2">
                  <c:v>0.13606481481481481</c:v>
                </c:pt>
                <c:pt idx="3">
                  <c:v>0.13219907407407408</c:v>
                </c:pt>
                <c:pt idx="4">
                  <c:v>0.10590277777777778</c:v>
                </c:pt>
              </c:numCache>
            </c:numRef>
          </c:val>
          <c:extLst>
            <c:ext xmlns:c16="http://schemas.microsoft.com/office/drawing/2014/chart" uri="{C3380CC4-5D6E-409C-BE32-E72D297353CC}">
              <c16:uniqueId val="{00000003-2F43-43B8-A3B0-324833819EF2}"/>
            </c:ext>
          </c:extLst>
        </c:ser>
        <c:dLbls>
          <c:dLblPos val="inEnd"/>
          <c:showLegendKey val="0"/>
          <c:showVal val="1"/>
          <c:showCatName val="0"/>
          <c:showSerName val="0"/>
          <c:showPercent val="0"/>
          <c:showBubbleSize val="0"/>
        </c:dLbls>
        <c:gapWidth val="150"/>
        <c:axId val="91909504"/>
        <c:axId val="91920640"/>
      </c:barChart>
      <c:catAx>
        <c:axId val="91909504"/>
        <c:scaling>
          <c:orientation val="minMax"/>
        </c:scaling>
        <c:delete val="0"/>
        <c:axPos val="b"/>
        <c:numFmt formatCode="General" sourceLinked="1"/>
        <c:majorTickMark val="out"/>
        <c:minorTickMark val="none"/>
        <c:tickLblPos val="nextTo"/>
        <c:txPr>
          <a:bodyPr/>
          <a:lstStyle/>
          <a:p>
            <a:pPr>
              <a:defRPr sz="1000">
                <a:solidFill>
                  <a:schemeClr val="tx1"/>
                </a:solidFill>
              </a:defRPr>
            </a:pPr>
            <a:endParaRPr lang="en-BE"/>
          </a:p>
        </c:txPr>
        <c:crossAx val="91920640"/>
        <c:crosses val="autoZero"/>
        <c:auto val="1"/>
        <c:lblAlgn val="ctr"/>
        <c:lblOffset val="100"/>
        <c:noMultiLvlLbl val="0"/>
      </c:catAx>
      <c:valAx>
        <c:axId val="91920640"/>
        <c:scaling>
          <c:orientation val="minMax"/>
          <c:max val="0.15000000000000002"/>
          <c:min val="0"/>
        </c:scaling>
        <c:delete val="1"/>
        <c:axPos val="l"/>
        <c:numFmt formatCode="[$-F400]h:mm:ss\ AM/PM" sourceLinked="1"/>
        <c:majorTickMark val="out"/>
        <c:minorTickMark val="none"/>
        <c:tickLblPos val="nextTo"/>
        <c:crossAx val="91909504"/>
        <c:crosses val="autoZero"/>
        <c:crossBetween val="between"/>
      </c:valAx>
      <c:spPr>
        <a:noFill/>
        <a:ln w="25400">
          <a:noFill/>
        </a:ln>
      </c:spPr>
    </c:plotArea>
    <c:plotVisOnly val="1"/>
    <c:dispBlanksAs val="gap"/>
    <c:showDLblsOverMax val="0"/>
  </c:chart>
  <c:txPr>
    <a:bodyPr/>
    <a:lstStyle/>
    <a:p>
      <a:pPr>
        <a:defRPr sz="1800"/>
      </a:pPr>
      <a:endParaRPr lang="en-B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noProof="0" dirty="0"/>
              <a:t>Leaks /100 connections </a:t>
            </a:r>
          </a:p>
        </c:rich>
      </c:tx>
      <c:overlay val="0"/>
    </c:title>
    <c:autoTitleDeleted val="0"/>
    <c:plotArea>
      <c:layout>
        <c:manualLayout>
          <c:layoutTarget val="inner"/>
          <c:xMode val="edge"/>
          <c:yMode val="edge"/>
          <c:x val="8.4429469534329241E-2"/>
          <c:y val="0.18626752901155105"/>
          <c:w val="0.89745603674540686"/>
          <c:h val="0.60919110752662398"/>
        </c:manualLayout>
      </c:layout>
      <c:lineChart>
        <c:grouping val="standard"/>
        <c:varyColors val="0"/>
        <c:ser>
          <c:idx val="0"/>
          <c:order val="0"/>
          <c:tx>
            <c:strRef>
              <c:f>'Fuites branchements'!$C$1</c:f>
              <c:strCache>
                <c:ptCount val="1"/>
                <c:pt idx="0">
                  <c:v>Nbr fuites par 100 branchements</c:v>
                </c:pt>
              </c:strCache>
            </c:strRef>
          </c:tx>
          <c:dLbls>
            <c:dLbl>
              <c:idx val="0"/>
              <c:layout>
                <c:manualLayout>
                  <c:x val="-7.0031732798819579E-2"/>
                  <c:y val="-7.4042901421708537E-2"/>
                </c:manualLayout>
              </c:layout>
              <c:tx>
                <c:rich>
                  <a:bodyPr/>
                  <a:lstStyle/>
                  <a:p>
                    <a:r>
                      <a:rPr lang="en-US" dirty="0"/>
                      <a:t>0.39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3F9-4852-AA45-6ABC7C950055}"/>
                </c:ext>
              </c:extLst>
            </c:dLbl>
            <c:dLbl>
              <c:idx val="1"/>
              <c:layout>
                <c:manualLayout>
                  <c:x val="-6.7017021959438608E-2"/>
                  <c:y val="7.404290142170851E-2"/>
                </c:manualLayout>
              </c:layout>
              <c:tx>
                <c:rich>
                  <a:bodyPr/>
                  <a:lstStyle/>
                  <a:p>
                    <a:r>
                      <a:rPr lang="en-US"/>
                      <a:t>0.30</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3F9-4852-AA45-6ABC7C950055}"/>
                </c:ext>
              </c:extLst>
            </c:dLbl>
            <c:dLbl>
              <c:idx val="2"/>
              <c:layout>
                <c:manualLayout>
                  <c:x val="-5.4958178601914848E-2"/>
                  <c:y val="-5.3849382852151642E-2"/>
                </c:manualLayout>
              </c:layout>
              <c:tx>
                <c:rich>
                  <a:bodyPr/>
                  <a:lstStyle/>
                  <a:p>
                    <a:r>
                      <a:rPr lang="en-US"/>
                      <a:t>0.44</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3F9-4852-AA45-6ABC7C950055}"/>
                </c:ext>
              </c:extLst>
            </c:dLbl>
            <c:dLbl>
              <c:idx val="3"/>
              <c:layout>
                <c:manualLayout>
                  <c:x val="-5.7972889441295805E-2"/>
                  <c:y val="6.5658153666399238E-2"/>
                </c:manualLayout>
              </c:layout>
              <c:tx>
                <c:rich>
                  <a:bodyPr/>
                  <a:lstStyle/>
                  <a:p>
                    <a:r>
                      <a:rPr lang="en-US" dirty="0"/>
                      <a:t>0.32</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3F9-4852-AA45-6ABC7C950055}"/>
                </c:ext>
              </c:extLst>
            </c:dLbl>
            <c:dLbl>
              <c:idx val="4"/>
              <c:layout>
                <c:manualLayout>
                  <c:x val="-4.892875692315294E-2"/>
                  <c:y val="5.9689230605817545E-2"/>
                </c:manualLayout>
              </c:layout>
              <c:tx>
                <c:rich>
                  <a:bodyPr/>
                  <a:lstStyle/>
                  <a:p>
                    <a:r>
                      <a:rPr lang="en-US"/>
                      <a:t>0.31</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3F9-4852-AA45-6ABC7C950055}"/>
                </c:ext>
              </c:extLst>
            </c:dLbl>
            <c:dLbl>
              <c:idx val="5"/>
              <c:layout>
                <c:manualLayout>
                  <c:x val="-6.7017021959438608E-2"/>
                  <c:y val="-6.5658153666399238E-2"/>
                </c:manualLayout>
              </c:layout>
              <c:tx>
                <c:rich>
                  <a:bodyPr/>
                  <a:lstStyle/>
                  <a:p>
                    <a:r>
                      <a:rPr lang="en-US" dirty="0"/>
                      <a:t>0.35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3F9-4852-AA45-6ABC7C950055}"/>
                </c:ext>
              </c:extLst>
            </c:dLbl>
            <c:dLbl>
              <c:idx val="6"/>
              <c:layout>
                <c:manualLayout>
                  <c:x val="-3.988462440501013E-2"/>
                  <c:y val="-5.9689230605817489E-2"/>
                </c:manualLayout>
              </c:layout>
              <c:tx>
                <c:rich>
                  <a:bodyPr/>
                  <a:lstStyle/>
                  <a:p>
                    <a:r>
                      <a:rPr lang="en-US"/>
                      <a:t>0.36</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3F9-4852-AA45-6ABC7C950055}"/>
                </c:ext>
              </c:extLst>
            </c:dLbl>
            <c:dLbl>
              <c:idx val="7"/>
              <c:layout>
                <c:manualLayout>
                  <c:x val="-7.6061154477581466E-2"/>
                  <c:y val="8.3564922848144541E-2"/>
                </c:manualLayout>
              </c:layout>
              <c:tx>
                <c:rich>
                  <a:bodyPr/>
                  <a:lstStyle/>
                  <a:p>
                    <a:r>
                      <a:rPr lang="en-US"/>
                      <a:t>0.31</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3F9-4852-AA45-6ABC7C950055}"/>
                </c:ext>
              </c:extLst>
            </c:dLbl>
            <c:dLbl>
              <c:idx val="8"/>
              <c:layout>
                <c:manualLayout>
                  <c:x val="-6.09876002806767E-2"/>
                  <c:y val="7.7595999787562736E-2"/>
                </c:manualLayout>
              </c:layout>
              <c:tx>
                <c:rich>
                  <a:bodyPr/>
                  <a:lstStyle/>
                  <a:p>
                    <a:r>
                      <a:rPr lang="en-US" dirty="0"/>
                      <a:t>0.20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3F9-4852-AA45-6ABC7C950055}"/>
                </c:ext>
              </c:extLst>
            </c:dLbl>
            <c:dLbl>
              <c:idx val="9"/>
              <c:layout>
                <c:manualLayout>
                  <c:x val="-1.8580588680449196E-2"/>
                  <c:y val="5.9689230605817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95-4453-97B0-EE3585842D44}"/>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'Fuites branchements'!$A$11:$A$20</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'Fuites branchements'!$C$11:$C$20</c:f>
              <c:numCache>
                <c:formatCode>0.00</c:formatCode>
                <c:ptCount val="10"/>
                <c:pt idx="0">
                  <c:v>0.38500000000000001</c:v>
                </c:pt>
                <c:pt idx="1">
                  <c:v>0.3</c:v>
                </c:pt>
                <c:pt idx="2">
                  <c:v>0.438</c:v>
                </c:pt>
                <c:pt idx="3">
                  <c:v>0.32</c:v>
                </c:pt>
                <c:pt idx="4">
                  <c:v>0.31</c:v>
                </c:pt>
                <c:pt idx="5">
                  <c:v>0.35</c:v>
                </c:pt>
                <c:pt idx="6">
                  <c:v>0.36</c:v>
                </c:pt>
                <c:pt idx="7">
                  <c:v>0.31</c:v>
                </c:pt>
                <c:pt idx="8">
                  <c:v>0.2</c:v>
                </c:pt>
                <c:pt idx="9">
                  <c:v>0.22</c:v>
                </c:pt>
              </c:numCache>
            </c:numRef>
          </c:val>
          <c:smooth val="0"/>
          <c:extLst>
            <c:ext xmlns:c16="http://schemas.microsoft.com/office/drawing/2014/chart" uri="{C3380CC4-5D6E-409C-BE32-E72D297353CC}">
              <c16:uniqueId val="{00000001-7695-4453-97B0-EE3585842D44}"/>
            </c:ext>
          </c:extLst>
        </c:ser>
        <c:dLbls>
          <c:dLblPos val="ctr"/>
          <c:showLegendKey val="0"/>
          <c:showVal val="1"/>
          <c:showCatName val="0"/>
          <c:showSerName val="0"/>
          <c:showPercent val="0"/>
          <c:showBubbleSize val="0"/>
        </c:dLbls>
        <c:marker val="1"/>
        <c:smooth val="0"/>
        <c:axId val="304720896"/>
        <c:axId val="304730880"/>
      </c:lineChart>
      <c:catAx>
        <c:axId val="304720896"/>
        <c:scaling>
          <c:orientation val="minMax"/>
        </c:scaling>
        <c:delete val="0"/>
        <c:axPos val="b"/>
        <c:numFmt formatCode="0" sourceLinked="1"/>
        <c:majorTickMark val="out"/>
        <c:minorTickMark val="none"/>
        <c:tickLblPos val="nextTo"/>
        <c:crossAx val="304730880"/>
        <c:crosses val="autoZero"/>
        <c:auto val="1"/>
        <c:lblAlgn val="ctr"/>
        <c:lblOffset val="100"/>
        <c:noMultiLvlLbl val="0"/>
      </c:catAx>
      <c:valAx>
        <c:axId val="304730880"/>
        <c:scaling>
          <c:orientation val="minMax"/>
        </c:scaling>
        <c:delete val="1"/>
        <c:axPos val="l"/>
        <c:numFmt formatCode="General" sourceLinked="0"/>
        <c:majorTickMark val="out"/>
        <c:minorTickMark val="none"/>
        <c:tickLblPos val="nextTo"/>
        <c:crossAx val="304720896"/>
        <c:crosses val="autoZero"/>
        <c:crossBetween val="between"/>
      </c:valAx>
      <c:spPr>
        <a:noFill/>
        <a:ln w="25400">
          <a:noFill/>
        </a:ln>
      </c:spPr>
    </c:plotArea>
    <c:plotVisOnly val="1"/>
    <c:dispBlanksAs val="gap"/>
    <c:showDLblsOverMax val="0"/>
  </c:chart>
  <c:spPr>
    <a:solidFill>
      <a:schemeClr val="lt1"/>
    </a:solidFill>
    <a:ln w="25400" cap="flat" cmpd="sng" algn="ctr">
      <a:solidFill>
        <a:schemeClr val="bg1"/>
      </a:solidFill>
      <a:prstDash val="solid"/>
    </a:ln>
    <a:effectLst/>
  </c:spPr>
  <c:txPr>
    <a:bodyPr/>
    <a:lstStyle/>
    <a:p>
      <a:pPr>
        <a:defRPr>
          <a:solidFill>
            <a:schemeClr val="dk1"/>
          </a:solidFill>
          <a:latin typeface="+mn-lt"/>
          <a:ea typeface="+mn-ea"/>
          <a:cs typeface="+mn-cs"/>
        </a:defRPr>
      </a:pPr>
      <a:endParaRPr lang="en-B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noProof="0" dirty="0"/>
              <a:t>Leaks /100 km</a:t>
            </a:r>
          </a:p>
        </c:rich>
      </c:tx>
      <c:overlay val="0"/>
    </c:title>
    <c:autoTitleDeleted val="0"/>
    <c:plotArea>
      <c:layout>
        <c:manualLayout>
          <c:layoutTarget val="inner"/>
          <c:xMode val="edge"/>
          <c:yMode val="edge"/>
          <c:x val="7.0158272356638005E-2"/>
          <c:y val="0.22165009114559711"/>
          <c:w val="0.89745603674540686"/>
          <c:h val="0.51809552988755769"/>
        </c:manualLayout>
      </c:layout>
      <c:lineChart>
        <c:grouping val="standard"/>
        <c:varyColors val="0"/>
        <c:ser>
          <c:idx val="0"/>
          <c:order val="0"/>
          <c:tx>
            <c:strRef>
              <c:f>'Fuites canalisations'!$K$1</c:f>
              <c:strCache>
                <c:ptCount val="1"/>
                <c:pt idx="0">
                  <c:v>Fuites BP total /100 Km</c:v>
                </c:pt>
              </c:strCache>
            </c:strRef>
          </c:tx>
          <c:spPr>
            <a:ln>
              <a:solidFill>
                <a:srgbClr val="92D050"/>
              </a:solidFill>
            </a:ln>
          </c:spPr>
          <c:marker>
            <c:spPr>
              <a:solidFill>
                <a:srgbClr val="92D050"/>
              </a:solidFill>
              <a:ln>
                <a:solidFill>
                  <a:srgbClr val="92D050"/>
                </a:solidFill>
              </a:ln>
            </c:spPr>
          </c:marker>
          <c:dLbls>
            <c:dLbl>
              <c:idx val="0"/>
              <c:layout>
                <c:manualLayout>
                  <c:x val="-4.8928768537805561E-2"/>
                  <c:y val="8.2703175141416271E-2"/>
                </c:manualLayout>
              </c:layout>
              <c:tx>
                <c:rich>
                  <a:bodyPr/>
                  <a:lstStyle/>
                  <a:p>
                    <a:r>
                      <a:rPr lang="en-US" dirty="0"/>
                      <a:t>3.10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B79-46ED-BE18-CDFF68E7F768}"/>
                </c:ext>
              </c:extLst>
            </c:dLbl>
            <c:dLbl>
              <c:idx val="1"/>
              <c:layout>
                <c:manualLayout>
                  <c:x val="-3.6869922317767215E-2"/>
                  <c:y val="5.9073696529583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79-46ED-BE18-CDFF68E7F768}"/>
                </c:ext>
              </c:extLst>
            </c:dLbl>
            <c:dLbl>
              <c:idx val="2"/>
              <c:layout>
                <c:manualLayout>
                  <c:x val="-5.7972903202834304E-2"/>
                  <c:y val="0.10042528410029132"/>
                </c:manualLayout>
              </c:layout>
              <c:tx>
                <c:rich>
                  <a:bodyPr/>
                  <a:lstStyle/>
                  <a:p>
                    <a:r>
                      <a:rPr lang="en-US" dirty="0"/>
                      <a:t>5.99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B79-46ED-BE18-CDFF68E7F768}"/>
                </c:ext>
              </c:extLst>
            </c:dLbl>
            <c:dLbl>
              <c:idx val="3"/>
              <c:layout>
                <c:manualLayout>
                  <c:x val="-5.797290320283436E-2"/>
                  <c:y val="8.861054479437469E-2"/>
                </c:manualLayout>
              </c:layout>
              <c:tx>
                <c:rich>
                  <a:bodyPr/>
                  <a:lstStyle/>
                  <a:p>
                    <a:r>
                      <a:rPr lang="en-US" dirty="0"/>
                      <a:t>5.18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B79-46ED-BE18-CDFF68E7F768}"/>
                </c:ext>
              </c:extLst>
            </c:dLbl>
            <c:dLbl>
              <c:idx val="4"/>
              <c:layout>
                <c:manualLayout>
                  <c:x val="-6.4002326312853478E-2"/>
                  <c:y val="4.7258957223666562E-2"/>
                </c:manualLayout>
              </c:layout>
              <c:tx>
                <c:rich>
                  <a:bodyPr/>
                  <a:lstStyle/>
                  <a:p>
                    <a:r>
                      <a:rPr lang="en-US" dirty="0"/>
                      <a:t>4.40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B79-46ED-BE18-CDFF68E7F768}"/>
                </c:ext>
              </c:extLst>
            </c:dLbl>
            <c:dLbl>
              <c:idx val="5"/>
              <c:layout>
                <c:manualLayout>
                  <c:x val="-5.1943480092815249E-2"/>
                  <c:y val="8.2703175141416327E-2"/>
                </c:manualLayout>
              </c:layout>
              <c:tx>
                <c:rich>
                  <a:bodyPr/>
                  <a:lstStyle/>
                  <a:p>
                    <a:r>
                      <a:rPr lang="en-US" dirty="0"/>
                      <a:t>5.07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B79-46ED-BE18-CDFF68E7F768}"/>
                </c:ext>
              </c:extLst>
            </c:dLbl>
            <c:dLbl>
              <c:idx val="6"/>
              <c:layout>
                <c:manualLayout>
                  <c:x val="-5.4958191647824721E-2"/>
                  <c:y val="7.0888435835499752E-2"/>
                </c:manualLayout>
              </c:layout>
              <c:tx>
                <c:rich>
                  <a:bodyPr/>
                  <a:lstStyle/>
                  <a:p>
                    <a:r>
                      <a:rPr lang="en-US" dirty="0"/>
                      <a:t>4.10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B79-46ED-BE18-CDFF68E7F768}"/>
                </c:ext>
              </c:extLst>
            </c:dLbl>
            <c:dLbl>
              <c:idx val="7"/>
              <c:layout>
                <c:manualLayout>
                  <c:x val="-5.7972903202834415E-2"/>
                  <c:y val="6.4981066182541444E-2"/>
                </c:manualLayout>
              </c:layout>
              <c:tx>
                <c:rich>
                  <a:bodyPr/>
                  <a:lstStyle/>
                  <a:p>
                    <a:r>
                      <a:rPr lang="en-US" dirty="0"/>
                      <a:t>4.05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B79-46ED-BE18-CDFF68E7F768}"/>
                </c:ext>
              </c:extLst>
            </c:dLbl>
            <c:dLbl>
              <c:idx val="8"/>
              <c:layout>
                <c:manualLayout>
                  <c:x val="-4.8928768537805659E-2"/>
                  <c:y val="7.6795805488458074E-2"/>
                </c:manualLayout>
              </c:layout>
              <c:tx>
                <c:rich>
                  <a:bodyPr/>
                  <a:lstStyle/>
                  <a:p>
                    <a:r>
                      <a:rPr lang="en-US" dirty="0"/>
                      <a:t>2.92</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B79-46ED-BE18-CDFF68E7F768}"/>
                </c:ext>
              </c:extLst>
            </c:dLbl>
            <c:dLbl>
              <c:idx val="9"/>
              <c:layout>
                <c:manualLayout>
                  <c:x val="-2.9837098755541313E-2"/>
                  <c:y val="-6.49810661825415E-2"/>
                </c:manualLayout>
              </c:layout>
              <c:tx>
                <c:rich>
                  <a:bodyPr/>
                  <a:lstStyle/>
                  <a:p>
                    <a:r>
                      <a:rPr lang="en-US" dirty="0"/>
                      <a:t>3.38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B79-46ED-BE18-CDFF68E7F768}"/>
                </c:ext>
              </c:extLst>
            </c:dLbl>
            <c:spPr>
              <a:noFill/>
              <a:ln>
                <a:noFill/>
              </a:ln>
              <a:effectLst/>
            </c:spPr>
            <c:txPr>
              <a:bodyPr wrap="square" lIns="38100" tIns="19050" rIns="38100" bIns="19050" anchor="ctr">
                <a:spAutoFit/>
              </a:bodyPr>
              <a:lstStyle/>
              <a:p>
                <a:pPr>
                  <a:defRPr>
                    <a:solidFill>
                      <a:schemeClr val="accent3"/>
                    </a:solidFill>
                  </a:defRPr>
                </a:pPr>
                <a:endParaRPr lang="en-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'Fuites canalisations'!$A$11:$A$20</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'Fuites canalisations'!$K$11:$K$20</c:f>
              <c:numCache>
                <c:formatCode>0.00</c:formatCode>
                <c:ptCount val="10"/>
                <c:pt idx="0">
                  <c:v>3.1041119135815243</c:v>
                </c:pt>
                <c:pt idx="1">
                  <c:v>2.5777500620602156</c:v>
                </c:pt>
                <c:pt idx="2">
                  <c:v>5.99</c:v>
                </c:pt>
                <c:pt idx="3">
                  <c:v>5.18</c:v>
                </c:pt>
                <c:pt idx="4">
                  <c:v>4.4000000000000004</c:v>
                </c:pt>
                <c:pt idx="5">
                  <c:v>5.07</c:v>
                </c:pt>
                <c:pt idx="6">
                  <c:v>4.0999999999999996</c:v>
                </c:pt>
                <c:pt idx="7">
                  <c:v>4.05</c:v>
                </c:pt>
                <c:pt idx="8">
                  <c:v>2.92</c:v>
                </c:pt>
                <c:pt idx="9">
                  <c:v>3.38</c:v>
                </c:pt>
              </c:numCache>
            </c:numRef>
          </c:val>
          <c:smooth val="0"/>
          <c:extLst>
            <c:ext xmlns:c16="http://schemas.microsoft.com/office/drawing/2014/chart" uri="{C3380CC4-5D6E-409C-BE32-E72D297353CC}">
              <c16:uniqueId val="{0000000A-DB79-46ED-BE18-CDFF68E7F768}"/>
            </c:ext>
          </c:extLst>
        </c:ser>
        <c:ser>
          <c:idx val="1"/>
          <c:order val="1"/>
          <c:tx>
            <c:strRef>
              <c:f>'Fuites canalisations'!$E$1</c:f>
              <c:strCache>
                <c:ptCount val="1"/>
                <c:pt idx="0">
                  <c:v>Fuites MP total/100 Km</c:v>
                </c:pt>
              </c:strCache>
            </c:strRef>
          </c:tx>
          <c:spPr>
            <a:ln>
              <a:solidFill>
                <a:srgbClr val="00B0F0"/>
              </a:solidFill>
            </a:ln>
          </c:spPr>
          <c:marker>
            <c:spPr>
              <a:solidFill>
                <a:srgbClr val="00B0F0"/>
              </a:solidFill>
              <a:ln>
                <a:solidFill>
                  <a:srgbClr val="00B0F0"/>
                </a:solidFill>
              </a:ln>
            </c:spPr>
          </c:marker>
          <c:dLbls>
            <c:dLbl>
              <c:idx val="0"/>
              <c:layout>
                <c:manualLayout>
                  <c:x val="-6.4002326312853478E-2"/>
                  <c:y val="-8.2703175141416382E-2"/>
                </c:manualLayout>
              </c:layout>
              <c:tx>
                <c:rich>
                  <a:bodyPr/>
                  <a:lstStyle/>
                  <a:p>
                    <a:r>
                      <a:rPr lang="en-US" dirty="0"/>
                      <a:t>5.76</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B79-46ED-BE18-CDFF68E7F768}"/>
                </c:ext>
              </c:extLst>
            </c:dLbl>
            <c:dLbl>
              <c:idx val="1"/>
              <c:layout>
                <c:manualLayout>
                  <c:x val="-6.7017037867863061E-2"/>
                  <c:y val="-8.2703175141416438E-2"/>
                </c:manualLayout>
              </c:layout>
              <c:tx>
                <c:rich>
                  <a:bodyPr/>
                  <a:lstStyle/>
                  <a:p>
                    <a:r>
                      <a:rPr lang="en-US" dirty="0"/>
                      <a:t>6.57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DB79-46ED-BE18-CDFF68E7F768}"/>
                </c:ext>
              </c:extLst>
            </c:dLbl>
            <c:dLbl>
              <c:idx val="2"/>
              <c:layout>
                <c:manualLayout>
                  <c:x val="-5.7972903202834304E-2"/>
                  <c:y val="-6.4981066182541444E-2"/>
                </c:manualLayout>
              </c:layout>
              <c:tx>
                <c:rich>
                  <a:bodyPr/>
                  <a:lstStyle/>
                  <a:p>
                    <a:r>
                      <a:rPr lang="en-US" dirty="0"/>
                      <a:t>9.39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DB79-46ED-BE18-CDFF68E7F768}"/>
                </c:ext>
              </c:extLst>
            </c:dLbl>
            <c:dLbl>
              <c:idx val="3"/>
              <c:layout>
                <c:manualLayout>
                  <c:x val="-5.797290320283436E-2"/>
                  <c:y val="-6.4981066182541444E-2"/>
                </c:manualLayout>
              </c:layout>
              <c:tx>
                <c:rich>
                  <a:bodyPr/>
                  <a:lstStyle/>
                  <a:p>
                    <a:r>
                      <a:rPr lang="en-US" dirty="0"/>
                      <a:t>9.39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DB79-46ED-BE18-CDFF68E7F768}"/>
                </c:ext>
              </c:extLst>
            </c:dLbl>
            <c:dLbl>
              <c:idx val="4"/>
              <c:layout>
                <c:manualLayout>
                  <c:x val="-4.8928768537805603E-2"/>
                  <c:y val="-5.9073696529583157E-2"/>
                </c:manualLayout>
              </c:layout>
              <c:tx>
                <c:rich>
                  <a:bodyPr/>
                  <a:lstStyle/>
                  <a:p>
                    <a:r>
                      <a:rPr lang="en-US" dirty="0"/>
                      <a:t>9.47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DB79-46ED-BE18-CDFF68E7F768}"/>
                </c:ext>
              </c:extLst>
            </c:dLbl>
            <c:dLbl>
              <c:idx val="5"/>
              <c:layout>
                <c:manualLayout>
                  <c:x val="-5.1943480092815249E-2"/>
                  <c:y val="-7.0888435835499752E-2"/>
                </c:manualLayout>
              </c:layout>
              <c:tx>
                <c:rich>
                  <a:bodyPr/>
                  <a:lstStyle/>
                  <a:p>
                    <a:r>
                      <a:rPr lang="en-US" dirty="0"/>
                      <a:t>6.04</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DB79-46ED-BE18-CDFF68E7F768}"/>
                </c:ext>
              </c:extLst>
            </c:dLbl>
            <c:dLbl>
              <c:idx val="6"/>
              <c:layout>
                <c:manualLayout>
                  <c:x val="-5.7972903202834415E-2"/>
                  <c:y val="-8.2703175141416382E-2"/>
                </c:manualLayout>
              </c:layout>
              <c:tx>
                <c:rich>
                  <a:bodyPr/>
                  <a:lstStyle/>
                  <a:p>
                    <a:r>
                      <a:rPr lang="en-US" dirty="0"/>
                      <a:t>8.09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DB79-46ED-BE18-CDFF68E7F768}"/>
                </c:ext>
              </c:extLst>
            </c:dLbl>
            <c:dLbl>
              <c:idx val="7"/>
              <c:layout>
                <c:manualLayout>
                  <c:x val="-2.7825787652738573E-2"/>
                  <c:y val="-8.8610544794374746E-2"/>
                </c:manualLayout>
              </c:layout>
              <c:tx>
                <c:rich>
                  <a:bodyPr/>
                  <a:lstStyle/>
                  <a:p>
                    <a:r>
                      <a:rPr lang="en-US" dirty="0"/>
                      <a:t>4.46</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DB79-46ED-BE18-CDFF68E7F768}"/>
                </c:ext>
              </c:extLst>
            </c:dLbl>
            <c:dLbl>
              <c:idx val="8"/>
              <c:layout>
                <c:manualLayout>
                  <c:x val="-4.8928768537805659E-2"/>
                  <c:y val="-9.4517914447333012E-2"/>
                </c:manualLayout>
              </c:layout>
              <c:tx>
                <c:rich>
                  <a:bodyPr/>
                  <a:lstStyle/>
                  <a:p>
                    <a:r>
                      <a:rPr lang="en-US" dirty="0"/>
                      <a:t>3.43</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DB79-46ED-BE18-CDFF68E7F768}"/>
                </c:ext>
              </c:extLst>
            </c:dLbl>
            <c:dLbl>
              <c:idx val="9"/>
              <c:layout>
                <c:manualLayout>
                  <c:x val="-4.4910656530589232E-2"/>
                  <c:y val="7.0888435835499752E-2"/>
                </c:manualLayout>
              </c:layout>
              <c:tx>
                <c:rich>
                  <a:bodyPr/>
                  <a:lstStyle/>
                  <a:p>
                    <a:r>
                      <a:rPr lang="en-US" dirty="0"/>
                      <a:t>2.79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DB79-46ED-BE18-CDFF68E7F768}"/>
                </c:ext>
              </c:extLst>
            </c:dLbl>
            <c:spPr>
              <a:noFill/>
              <a:ln>
                <a:noFill/>
              </a:ln>
              <a:effectLst/>
            </c:spPr>
            <c:txPr>
              <a:bodyPr wrap="square" lIns="38100" tIns="19050" rIns="38100" bIns="19050" anchor="ctr">
                <a:spAutoFit/>
              </a:bodyPr>
              <a:lstStyle/>
              <a:p>
                <a:pPr>
                  <a:defRPr>
                    <a:solidFill>
                      <a:schemeClr val="accent1"/>
                    </a:solidFill>
                  </a:defRPr>
                </a:pPr>
                <a:endParaRPr lang="en-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'Fuites canalisations'!$A$11:$A$20</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'Fuites canalisations'!$E$11:$E$20</c:f>
              <c:numCache>
                <c:formatCode>0.00</c:formatCode>
                <c:ptCount val="10"/>
                <c:pt idx="0">
                  <c:v>5.7560265291588673</c:v>
                </c:pt>
                <c:pt idx="1">
                  <c:v>6.5723351506790362</c:v>
                </c:pt>
                <c:pt idx="2">
                  <c:v>9.39</c:v>
                </c:pt>
                <c:pt idx="3">
                  <c:v>9.39</c:v>
                </c:pt>
                <c:pt idx="4">
                  <c:v>9.4700000000000006</c:v>
                </c:pt>
                <c:pt idx="5">
                  <c:v>6.04</c:v>
                </c:pt>
                <c:pt idx="6">
                  <c:v>8.09</c:v>
                </c:pt>
                <c:pt idx="7">
                  <c:v>4.46</c:v>
                </c:pt>
                <c:pt idx="8">
                  <c:v>3.43</c:v>
                </c:pt>
                <c:pt idx="9">
                  <c:v>2.69</c:v>
                </c:pt>
              </c:numCache>
            </c:numRef>
          </c:val>
          <c:smooth val="0"/>
          <c:extLst>
            <c:ext xmlns:c16="http://schemas.microsoft.com/office/drawing/2014/chart" uri="{C3380CC4-5D6E-409C-BE32-E72D297353CC}">
              <c16:uniqueId val="{00000015-DB79-46ED-BE18-CDFF68E7F768}"/>
            </c:ext>
          </c:extLst>
        </c:ser>
        <c:dLbls>
          <c:dLblPos val="ctr"/>
          <c:showLegendKey val="0"/>
          <c:showVal val="1"/>
          <c:showCatName val="0"/>
          <c:showSerName val="0"/>
          <c:showPercent val="0"/>
          <c:showBubbleSize val="0"/>
        </c:dLbls>
        <c:marker val="1"/>
        <c:smooth val="0"/>
        <c:axId val="302018944"/>
        <c:axId val="302020864"/>
      </c:lineChart>
      <c:catAx>
        <c:axId val="302018944"/>
        <c:scaling>
          <c:orientation val="minMax"/>
        </c:scaling>
        <c:delete val="0"/>
        <c:axPos val="b"/>
        <c:numFmt formatCode="0" sourceLinked="1"/>
        <c:majorTickMark val="out"/>
        <c:minorTickMark val="none"/>
        <c:tickLblPos val="nextTo"/>
        <c:crossAx val="302020864"/>
        <c:crosses val="autoZero"/>
        <c:auto val="1"/>
        <c:lblAlgn val="ctr"/>
        <c:lblOffset val="100"/>
        <c:noMultiLvlLbl val="0"/>
      </c:catAx>
      <c:valAx>
        <c:axId val="302020864"/>
        <c:scaling>
          <c:orientation val="minMax"/>
        </c:scaling>
        <c:delete val="1"/>
        <c:axPos val="l"/>
        <c:numFmt formatCode="0" sourceLinked="0"/>
        <c:majorTickMark val="out"/>
        <c:minorTickMark val="none"/>
        <c:tickLblPos val="nextTo"/>
        <c:crossAx val="302018944"/>
        <c:crosses val="autoZero"/>
        <c:crossBetween val="between"/>
      </c:valAx>
    </c:plotArea>
    <c:plotVisOnly val="1"/>
    <c:dispBlanksAs val="gap"/>
    <c:showDLblsOverMax val="0"/>
  </c:chart>
  <c:spPr>
    <a:solidFill>
      <a:schemeClr val="lt1"/>
    </a:solidFill>
    <a:ln w="25400" cap="flat" cmpd="sng" algn="ctr">
      <a:solidFill>
        <a:schemeClr val="bg1"/>
      </a:solidFill>
      <a:prstDash val="solid"/>
    </a:ln>
    <a:effectLst/>
  </c:spPr>
  <c:txPr>
    <a:bodyPr/>
    <a:lstStyle/>
    <a:p>
      <a:pPr>
        <a:defRPr>
          <a:solidFill>
            <a:schemeClr val="dk1"/>
          </a:solidFill>
          <a:latin typeface="+mn-lt"/>
          <a:ea typeface="+mn-ea"/>
          <a:cs typeface="+mn-cs"/>
        </a:defRPr>
      </a:pPr>
      <a:endParaRPr lang="en-BE"/>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60590-E5BE-4D4F-8B57-A204664A802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9A1325E-CB09-4F88-8BEA-B68C7E681CBD}">
      <dgm:prSet phldrT="[Texte]" custT="1"/>
      <dgm:spPr/>
      <dgm:t>
        <a:bodyPr/>
        <a:lstStyle/>
        <a:p>
          <a:r>
            <a:rPr lang="en-US" sz="1100" b="1" noProof="0" dirty="0"/>
            <a:t>Strategic importance for the Walloon Region</a:t>
          </a:r>
        </a:p>
      </dgm:t>
    </dgm:pt>
    <dgm:pt modelId="{092F23DB-E9E8-4E89-A97E-2C7ECC23303A}" type="parTrans" cxnId="{4AD0A995-EAAA-4EC8-9F50-AED6096783CB}">
      <dgm:prSet/>
      <dgm:spPr/>
      <dgm:t>
        <a:bodyPr/>
        <a:lstStyle/>
        <a:p>
          <a:endParaRPr lang="en-US"/>
        </a:p>
      </dgm:t>
    </dgm:pt>
    <dgm:pt modelId="{A53F6746-6D0D-4958-9191-CB2F8E70EE4F}" type="sibTrans" cxnId="{4AD0A995-EAAA-4EC8-9F50-AED6096783CB}">
      <dgm:prSet/>
      <dgm:spPr/>
      <dgm:t>
        <a:bodyPr/>
        <a:lstStyle/>
        <a:p>
          <a:endParaRPr lang="en-US"/>
        </a:p>
      </dgm:t>
    </dgm:pt>
    <dgm:pt modelId="{C9FB9A31-8E9C-429E-88F5-4F215D74BC5D}">
      <dgm:prSet phldrT="[Texte]" custT="1"/>
      <dgm:spPr>
        <a:noFill/>
        <a:ln>
          <a:solidFill>
            <a:srgbClr val="34B4E4">
              <a:alpha val="90000"/>
            </a:srgbClr>
          </a:solidFill>
        </a:ln>
      </dgm:spPr>
      <dgm:t>
        <a:bodyPr/>
        <a:lstStyle/>
        <a:p>
          <a:pPr marL="177800" indent="-177800"/>
          <a:r>
            <a:rPr lang="en-US" sz="1000" noProof="0" dirty="0"/>
            <a:t>ORES/ORES Assets carry out numerous public services obligations</a:t>
          </a:r>
        </a:p>
      </dgm:t>
    </dgm:pt>
    <dgm:pt modelId="{15FA7B9A-A1C6-47EF-80C2-8FD9ADF2C0ED}" type="parTrans" cxnId="{6281C4C1-5116-4B42-90DC-45BA2D94CC79}">
      <dgm:prSet/>
      <dgm:spPr/>
      <dgm:t>
        <a:bodyPr/>
        <a:lstStyle/>
        <a:p>
          <a:endParaRPr lang="en-US"/>
        </a:p>
      </dgm:t>
    </dgm:pt>
    <dgm:pt modelId="{0794E4B6-BBF5-4D12-A6BE-CD6D655FF8C3}" type="sibTrans" cxnId="{6281C4C1-5116-4B42-90DC-45BA2D94CC79}">
      <dgm:prSet/>
      <dgm:spPr/>
      <dgm:t>
        <a:bodyPr/>
        <a:lstStyle/>
        <a:p>
          <a:endParaRPr lang="en-US"/>
        </a:p>
      </dgm:t>
    </dgm:pt>
    <dgm:pt modelId="{9115B22D-5122-491A-876E-38ECB1C954E4}">
      <dgm:prSet phldrT="[Texte]" custT="1"/>
      <dgm:spPr>
        <a:noFill/>
        <a:ln>
          <a:solidFill>
            <a:srgbClr val="34B4E4">
              <a:alpha val="90000"/>
            </a:srgbClr>
          </a:solidFill>
        </a:ln>
      </dgm:spPr>
      <dgm:t>
        <a:bodyPr/>
        <a:lstStyle/>
        <a:p>
          <a:pPr marL="177800" indent="-177800"/>
          <a:r>
            <a:rPr lang="en-US" sz="1000" noProof="0" dirty="0"/>
            <a:t>ORES provides the daily distribution of energy to more than 1,4 million households and small and medium-sized enterprise in the Walloon Region</a:t>
          </a:r>
        </a:p>
      </dgm:t>
    </dgm:pt>
    <dgm:pt modelId="{82A96A95-2D13-4003-801A-764C07226594}" type="parTrans" cxnId="{FA84245C-1FEC-4BCA-BF88-5D97687BBABB}">
      <dgm:prSet/>
      <dgm:spPr/>
      <dgm:t>
        <a:bodyPr/>
        <a:lstStyle/>
        <a:p>
          <a:endParaRPr lang="en-US"/>
        </a:p>
      </dgm:t>
    </dgm:pt>
    <dgm:pt modelId="{B297BC32-68E0-4676-9925-58D1BCF390E4}" type="sibTrans" cxnId="{FA84245C-1FEC-4BCA-BF88-5D97687BBABB}">
      <dgm:prSet/>
      <dgm:spPr/>
      <dgm:t>
        <a:bodyPr/>
        <a:lstStyle/>
        <a:p>
          <a:endParaRPr lang="en-US"/>
        </a:p>
      </dgm:t>
    </dgm:pt>
    <dgm:pt modelId="{58F1BDA8-C071-41F4-A4A4-A7BE06977D7A}">
      <dgm:prSet phldrT="[Texte]" custT="1"/>
      <dgm:spPr/>
      <dgm:t>
        <a:bodyPr/>
        <a:lstStyle/>
        <a:p>
          <a:r>
            <a:rPr lang="en-US" sz="1100" b="1" noProof="0" dirty="0"/>
            <a:t>Legal monopolistic business</a:t>
          </a:r>
        </a:p>
      </dgm:t>
    </dgm:pt>
    <dgm:pt modelId="{BD2432E8-6BE8-4ED4-A741-4C176B9165D5}" type="parTrans" cxnId="{89B6E170-69DB-4EBB-89A0-D8F37ECD6C7B}">
      <dgm:prSet/>
      <dgm:spPr/>
      <dgm:t>
        <a:bodyPr/>
        <a:lstStyle/>
        <a:p>
          <a:endParaRPr lang="en-US"/>
        </a:p>
      </dgm:t>
    </dgm:pt>
    <dgm:pt modelId="{A6259FEE-5802-48C4-AD52-EA64540A5CF7}" type="sibTrans" cxnId="{89B6E170-69DB-4EBB-89A0-D8F37ECD6C7B}">
      <dgm:prSet/>
      <dgm:spPr/>
      <dgm:t>
        <a:bodyPr/>
        <a:lstStyle/>
        <a:p>
          <a:endParaRPr lang="en-US"/>
        </a:p>
      </dgm:t>
    </dgm:pt>
    <dgm:pt modelId="{2C2D205D-CF2C-4390-AAFC-C5B546D1C2D6}">
      <dgm:prSet phldrT="[Texte]" custT="1"/>
      <dgm:spPr>
        <a:noFill/>
        <a:ln>
          <a:solidFill>
            <a:srgbClr val="34B4E4">
              <a:alpha val="90000"/>
            </a:srgbClr>
          </a:solidFill>
        </a:ln>
      </dgm:spPr>
      <dgm:t>
        <a:bodyPr/>
        <a:lstStyle/>
        <a:p>
          <a:pPr marL="177800" indent="-177800"/>
          <a:r>
            <a:rPr lang="en-US" sz="1000" noProof="0" dirty="0"/>
            <a:t>ORES Assets has a legally based regional monopoly for electricity and gas distribution to households and small and medium-sized enterprise </a:t>
          </a:r>
        </a:p>
      </dgm:t>
    </dgm:pt>
    <dgm:pt modelId="{256957D9-BF1C-4770-A341-693584E0D7F3}" type="parTrans" cxnId="{0DA09145-1D71-4317-BB81-60A8BF30592C}">
      <dgm:prSet/>
      <dgm:spPr/>
      <dgm:t>
        <a:bodyPr/>
        <a:lstStyle/>
        <a:p>
          <a:endParaRPr lang="en-US"/>
        </a:p>
      </dgm:t>
    </dgm:pt>
    <dgm:pt modelId="{7A681BA3-CCDD-4860-9210-E4C9BC31E6E6}" type="sibTrans" cxnId="{0DA09145-1D71-4317-BB81-60A8BF30592C}">
      <dgm:prSet/>
      <dgm:spPr/>
      <dgm:t>
        <a:bodyPr/>
        <a:lstStyle/>
        <a:p>
          <a:endParaRPr lang="en-US"/>
        </a:p>
      </dgm:t>
    </dgm:pt>
    <dgm:pt modelId="{CE426856-A247-4088-A0C9-1F0284EA3FC7}">
      <dgm:prSet phldrT="[Texte]" custT="1"/>
      <dgm:spPr/>
      <dgm:t>
        <a:bodyPr/>
        <a:lstStyle/>
        <a:p>
          <a:r>
            <a:rPr lang="en-US" sz="1100" b="1" noProof="0" dirty="0"/>
            <a:t>Low business risk</a:t>
          </a:r>
        </a:p>
      </dgm:t>
    </dgm:pt>
    <dgm:pt modelId="{339FDE17-C47E-4442-9976-2DDE2590AAB9}" type="parTrans" cxnId="{FF86B4E4-C6F3-44B3-B702-43B22F0BD27C}">
      <dgm:prSet/>
      <dgm:spPr/>
      <dgm:t>
        <a:bodyPr/>
        <a:lstStyle/>
        <a:p>
          <a:endParaRPr lang="en-US"/>
        </a:p>
      </dgm:t>
    </dgm:pt>
    <dgm:pt modelId="{A3B4C942-0536-48F9-8655-938EEF522A64}" type="sibTrans" cxnId="{FF86B4E4-C6F3-44B3-B702-43B22F0BD27C}">
      <dgm:prSet/>
      <dgm:spPr/>
      <dgm:t>
        <a:bodyPr/>
        <a:lstStyle/>
        <a:p>
          <a:endParaRPr lang="en-US"/>
        </a:p>
      </dgm:t>
    </dgm:pt>
    <dgm:pt modelId="{21A8C0BE-A8EA-4CA4-A1B6-73919E0C5DD1}">
      <dgm:prSet phldrT="[Texte]" custT="1"/>
      <dgm:spPr>
        <a:noFill/>
        <a:ln>
          <a:solidFill>
            <a:srgbClr val="34B4E4">
              <a:alpha val="90000"/>
            </a:srgbClr>
          </a:solidFill>
        </a:ln>
      </dgm:spPr>
      <dgm:t>
        <a:bodyPr/>
        <a:lstStyle/>
        <a:p>
          <a:pPr marL="177800" indent="-177800"/>
          <a:r>
            <a:rPr lang="en-US" sz="1000" noProof="0" dirty="0"/>
            <a:t>ORES/ORES Assets is not involved in activities that are subject to competition related to production, trading and supply</a:t>
          </a:r>
        </a:p>
      </dgm:t>
    </dgm:pt>
    <dgm:pt modelId="{DB7380C2-8B81-453F-B256-F30A767F47D1}" type="parTrans" cxnId="{2C647F74-ECF1-4C25-871C-4516273DB43B}">
      <dgm:prSet/>
      <dgm:spPr/>
      <dgm:t>
        <a:bodyPr/>
        <a:lstStyle/>
        <a:p>
          <a:endParaRPr lang="en-US"/>
        </a:p>
      </dgm:t>
    </dgm:pt>
    <dgm:pt modelId="{E4C4D934-E385-4EA2-A874-FF5BB81C177A}" type="sibTrans" cxnId="{2C647F74-ECF1-4C25-871C-4516273DB43B}">
      <dgm:prSet/>
      <dgm:spPr/>
      <dgm:t>
        <a:bodyPr/>
        <a:lstStyle/>
        <a:p>
          <a:endParaRPr lang="en-US"/>
        </a:p>
      </dgm:t>
    </dgm:pt>
    <dgm:pt modelId="{7F7D50BA-A187-485F-B6B7-634C6CCAE04C}">
      <dgm:prSet phldrT="[Texte]" custT="1"/>
      <dgm:spPr>
        <a:noFill/>
        <a:ln>
          <a:solidFill>
            <a:srgbClr val="34B4E4">
              <a:alpha val="90000"/>
            </a:srgbClr>
          </a:solidFill>
        </a:ln>
      </dgm:spPr>
      <dgm:t>
        <a:bodyPr/>
        <a:lstStyle/>
        <a:p>
          <a:pPr marL="177800" indent="-177800"/>
          <a:r>
            <a:rPr lang="en-US" sz="1000" noProof="0" dirty="0"/>
            <a:t>ORES/ORES Assets cover more than 75% of the municipalities in the Walloon Region</a:t>
          </a:r>
        </a:p>
      </dgm:t>
    </dgm:pt>
    <dgm:pt modelId="{1191C635-95BF-45B9-A795-69BCD3E24F42}" type="parTrans" cxnId="{0751098E-D9F6-45A1-857F-9E653913AF28}">
      <dgm:prSet/>
      <dgm:spPr/>
      <dgm:t>
        <a:bodyPr/>
        <a:lstStyle/>
        <a:p>
          <a:endParaRPr lang="en-US"/>
        </a:p>
      </dgm:t>
    </dgm:pt>
    <dgm:pt modelId="{DE3096EA-291B-4B94-A343-C7F81E677106}" type="sibTrans" cxnId="{0751098E-D9F6-45A1-857F-9E653913AF28}">
      <dgm:prSet/>
      <dgm:spPr/>
      <dgm:t>
        <a:bodyPr/>
        <a:lstStyle/>
        <a:p>
          <a:endParaRPr lang="en-US"/>
        </a:p>
      </dgm:t>
    </dgm:pt>
    <dgm:pt modelId="{EABE5A00-E975-4519-93FD-8F812B2437D4}">
      <dgm:prSet custT="1"/>
      <dgm:spPr/>
      <dgm:t>
        <a:bodyPr/>
        <a:lstStyle/>
        <a:p>
          <a:r>
            <a:rPr lang="en-US" sz="1100" b="1" noProof="0" dirty="0"/>
            <a:t>Regulated business and predictable cash flow generation</a:t>
          </a:r>
        </a:p>
      </dgm:t>
    </dgm:pt>
    <dgm:pt modelId="{781979D4-2A41-4F72-A57F-FFF8A8185F42}" type="parTrans" cxnId="{0CB341FA-0BA6-4812-AD4F-01D068048361}">
      <dgm:prSet/>
      <dgm:spPr/>
      <dgm:t>
        <a:bodyPr/>
        <a:lstStyle/>
        <a:p>
          <a:endParaRPr lang="en-US"/>
        </a:p>
      </dgm:t>
    </dgm:pt>
    <dgm:pt modelId="{8BEC2542-A3C6-4500-88D0-7866CE377989}" type="sibTrans" cxnId="{0CB341FA-0BA6-4812-AD4F-01D068048361}">
      <dgm:prSet/>
      <dgm:spPr/>
      <dgm:t>
        <a:bodyPr/>
        <a:lstStyle/>
        <a:p>
          <a:endParaRPr lang="en-US"/>
        </a:p>
      </dgm:t>
    </dgm:pt>
    <dgm:pt modelId="{A869074F-3BB0-4A12-B421-F51F1E2E922A}">
      <dgm:prSet custT="1"/>
      <dgm:spPr/>
      <dgm:t>
        <a:bodyPr/>
        <a:lstStyle/>
        <a:p>
          <a:r>
            <a:rPr lang="en-GB" sz="1100" b="1" noProof="0" dirty="0"/>
            <a:t>Healthy balance sheet structure</a:t>
          </a:r>
          <a:endParaRPr lang="en-US" sz="1100" b="1" noProof="0" dirty="0"/>
        </a:p>
      </dgm:t>
    </dgm:pt>
    <dgm:pt modelId="{BA97CFBF-F0F3-430D-A3DB-4B1AE744177B}" type="parTrans" cxnId="{FD46047A-408C-4041-9E09-EB096661536C}">
      <dgm:prSet/>
      <dgm:spPr/>
      <dgm:t>
        <a:bodyPr/>
        <a:lstStyle/>
        <a:p>
          <a:endParaRPr lang="en-US"/>
        </a:p>
      </dgm:t>
    </dgm:pt>
    <dgm:pt modelId="{D0EE5C0D-BC7B-4198-8146-5D3F18A4916C}" type="sibTrans" cxnId="{FD46047A-408C-4041-9E09-EB096661536C}">
      <dgm:prSet/>
      <dgm:spPr/>
      <dgm:t>
        <a:bodyPr/>
        <a:lstStyle/>
        <a:p>
          <a:endParaRPr lang="en-US"/>
        </a:p>
      </dgm:t>
    </dgm:pt>
    <dgm:pt modelId="{72981559-5190-43BE-B88B-E594E5143013}">
      <dgm:prSet custT="1"/>
      <dgm:spPr>
        <a:noFill/>
        <a:ln>
          <a:solidFill>
            <a:srgbClr val="34B4E4">
              <a:alpha val="90000"/>
            </a:srgbClr>
          </a:solidFill>
        </a:ln>
      </dgm:spPr>
      <dgm:t>
        <a:bodyPr/>
        <a:lstStyle/>
        <a:p>
          <a:pPr marL="177800" indent="-177800"/>
          <a:r>
            <a:rPr lang="en-US" sz="1000" dirty="0">
              <a:latin typeface="Arial" charset="0"/>
            </a:rPr>
            <a:t>A</a:t>
          </a:r>
          <a:r>
            <a:rPr lang="en-US" sz="1000" b="0" dirty="0">
              <a:latin typeface="Arial" charset="0"/>
            </a:rPr>
            <a:t>ctivities </a:t>
          </a:r>
          <a:r>
            <a:rPr lang="en-GB" sz="1000" noProof="0" dirty="0"/>
            <a:t>conducted by ORES/ORES Assets are </a:t>
          </a:r>
          <a:r>
            <a:rPr lang="en-GB" sz="1000" dirty="0"/>
            <a:t>almost entirely </a:t>
          </a:r>
          <a:r>
            <a:rPr lang="en-GB" sz="1000" noProof="0" dirty="0"/>
            <a:t>regulated</a:t>
          </a:r>
          <a:endParaRPr lang="en-US" sz="1000" noProof="0" dirty="0"/>
        </a:p>
      </dgm:t>
    </dgm:pt>
    <dgm:pt modelId="{610523CA-D276-4FB3-BFB7-0D3F420C2D1E}" type="parTrans" cxnId="{EB26EDDF-EC9F-41B6-A9F5-345152951AA1}">
      <dgm:prSet/>
      <dgm:spPr/>
      <dgm:t>
        <a:bodyPr/>
        <a:lstStyle/>
        <a:p>
          <a:endParaRPr lang="en-US"/>
        </a:p>
      </dgm:t>
    </dgm:pt>
    <dgm:pt modelId="{E195AD77-6C81-4F87-B73E-0C8D85B7331D}" type="sibTrans" cxnId="{EB26EDDF-EC9F-41B6-A9F5-345152951AA1}">
      <dgm:prSet/>
      <dgm:spPr/>
      <dgm:t>
        <a:bodyPr/>
        <a:lstStyle/>
        <a:p>
          <a:endParaRPr lang="en-US"/>
        </a:p>
      </dgm:t>
    </dgm:pt>
    <dgm:pt modelId="{A03649B2-7189-4B17-8375-4BB8601ACDFA}">
      <dgm:prSet custT="1"/>
      <dgm:spPr>
        <a:noFill/>
        <a:ln>
          <a:solidFill>
            <a:srgbClr val="34B4E4">
              <a:alpha val="90000"/>
            </a:srgbClr>
          </a:solidFill>
        </a:ln>
      </dgm:spPr>
      <dgm:t>
        <a:bodyPr/>
        <a:lstStyle/>
        <a:p>
          <a:pPr marL="177800" indent="-177800"/>
          <a:r>
            <a:rPr lang="en-GB" sz="1000" noProof="0" dirty="0"/>
            <a:t>Healthy balance sheet structure and financial leverage </a:t>
          </a:r>
          <a:r>
            <a:rPr lang="en-US" sz="1000" noProof="0" dirty="0"/>
            <a:t>(gearing normative : equity ratio : 47,5%)</a:t>
          </a:r>
        </a:p>
      </dgm:t>
    </dgm:pt>
    <dgm:pt modelId="{BB5653C5-A59D-4E42-A57C-2C39ECCDC78A}" type="parTrans" cxnId="{77D366CF-97DE-4B21-A48B-0CF9532E67CB}">
      <dgm:prSet/>
      <dgm:spPr/>
      <dgm:t>
        <a:bodyPr/>
        <a:lstStyle/>
        <a:p>
          <a:endParaRPr lang="en-US"/>
        </a:p>
      </dgm:t>
    </dgm:pt>
    <dgm:pt modelId="{294B3390-55CF-4F14-9784-069BBB449008}" type="sibTrans" cxnId="{77D366CF-97DE-4B21-A48B-0CF9532E67CB}">
      <dgm:prSet/>
      <dgm:spPr/>
      <dgm:t>
        <a:bodyPr/>
        <a:lstStyle/>
        <a:p>
          <a:endParaRPr lang="en-US"/>
        </a:p>
      </dgm:t>
    </dgm:pt>
    <dgm:pt modelId="{4898CEB2-57D9-452E-9FB0-8994C2A5C6CE}">
      <dgm:prSet custT="1"/>
      <dgm:spPr/>
      <dgm:t>
        <a:bodyPr/>
        <a:lstStyle/>
        <a:p>
          <a:r>
            <a:rPr lang="fr-BE" sz="1100" b="1" dirty="0"/>
            <a:t>Efficient operating structure</a:t>
          </a:r>
          <a:endParaRPr lang="en-US" sz="1100" b="1" dirty="0"/>
        </a:p>
      </dgm:t>
    </dgm:pt>
    <dgm:pt modelId="{9BDD18B8-8182-411F-AD80-4E84451426CA}" type="parTrans" cxnId="{B6E301F7-DBED-4796-9D94-E8B52F17E09E}">
      <dgm:prSet/>
      <dgm:spPr/>
      <dgm:t>
        <a:bodyPr/>
        <a:lstStyle/>
        <a:p>
          <a:endParaRPr lang="en-US"/>
        </a:p>
      </dgm:t>
    </dgm:pt>
    <dgm:pt modelId="{FCA3807A-5241-4C8B-A788-1374406278AE}" type="sibTrans" cxnId="{B6E301F7-DBED-4796-9D94-E8B52F17E09E}">
      <dgm:prSet/>
      <dgm:spPr/>
      <dgm:t>
        <a:bodyPr/>
        <a:lstStyle/>
        <a:p>
          <a:endParaRPr lang="en-US"/>
        </a:p>
      </dgm:t>
    </dgm:pt>
    <dgm:pt modelId="{8BFBCFBB-103B-4A47-85A4-6388EF4018F0}">
      <dgm:prSet custT="1"/>
      <dgm:spPr>
        <a:noFill/>
        <a:ln>
          <a:solidFill>
            <a:srgbClr val="34B4E4">
              <a:alpha val="90000"/>
            </a:srgbClr>
          </a:solidFill>
        </a:ln>
      </dgm:spPr>
      <dgm:t>
        <a:bodyPr/>
        <a:lstStyle/>
        <a:p>
          <a:pPr marL="177800" indent="-177800"/>
          <a:r>
            <a:rPr lang="en-US" sz="1000" noProof="0" dirty="0">
              <a:solidFill>
                <a:schemeClr val="tx1"/>
              </a:solidFill>
            </a:rPr>
            <a:t>ORES acts as the sole entity for ORES Assets in the Walloon Region</a:t>
          </a:r>
        </a:p>
      </dgm:t>
    </dgm:pt>
    <dgm:pt modelId="{3E114156-F58F-4D0A-A800-5D6E303CD82F}" type="parTrans" cxnId="{0654E3CD-8715-4318-8A33-CCD6B6F95259}">
      <dgm:prSet/>
      <dgm:spPr/>
      <dgm:t>
        <a:bodyPr/>
        <a:lstStyle/>
        <a:p>
          <a:endParaRPr lang="en-US"/>
        </a:p>
      </dgm:t>
    </dgm:pt>
    <dgm:pt modelId="{00CC8168-C1DF-4559-AF32-22E3809EC4B1}" type="sibTrans" cxnId="{0654E3CD-8715-4318-8A33-CCD6B6F95259}">
      <dgm:prSet/>
      <dgm:spPr/>
      <dgm:t>
        <a:bodyPr/>
        <a:lstStyle/>
        <a:p>
          <a:endParaRPr lang="en-US"/>
        </a:p>
      </dgm:t>
    </dgm:pt>
    <dgm:pt modelId="{ED08AE11-99FF-4F52-A33B-A8FFF6EE4AF4}">
      <dgm:prSet custT="1"/>
      <dgm:spPr>
        <a:noFill/>
        <a:ln>
          <a:solidFill>
            <a:srgbClr val="34B4E4">
              <a:alpha val="90000"/>
            </a:srgbClr>
          </a:solidFill>
        </a:ln>
      </dgm:spPr>
      <dgm:t>
        <a:bodyPr/>
        <a:lstStyle/>
        <a:p>
          <a:pPr marL="177800" indent="-177800"/>
          <a:r>
            <a:rPr lang="en-US" sz="1000" noProof="0" dirty="0"/>
            <a:t>Tariffs 2019-2023 approved by the CWaPE (regional regulator)</a:t>
          </a:r>
        </a:p>
      </dgm:t>
    </dgm:pt>
    <dgm:pt modelId="{42981DF3-B9D5-4294-9D01-7D1035099D95}" type="parTrans" cxnId="{7AE4E9A1-A3CC-4BD0-A51C-DD82F148F9A7}">
      <dgm:prSet/>
      <dgm:spPr/>
      <dgm:t>
        <a:bodyPr/>
        <a:lstStyle/>
        <a:p>
          <a:endParaRPr lang="en-US"/>
        </a:p>
      </dgm:t>
    </dgm:pt>
    <dgm:pt modelId="{22A4D205-5790-447D-91D4-78EAA2C47EFA}" type="sibTrans" cxnId="{7AE4E9A1-A3CC-4BD0-A51C-DD82F148F9A7}">
      <dgm:prSet/>
      <dgm:spPr/>
      <dgm:t>
        <a:bodyPr/>
        <a:lstStyle/>
        <a:p>
          <a:endParaRPr lang="en-US"/>
        </a:p>
      </dgm:t>
    </dgm:pt>
    <dgm:pt modelId="{8C06CA99-764B-4BB8-9FE1-40AC5DD0EF38}">
      <dgm:prSet custT="1"/>
      <dgm:spPr>
        <a:noFill/>
        <a:ln>
          <a:solidFill>
            <a:srgbClr val="34B4E4">
              <a:alpha val="90000"/>
            </a:srgbClr>
          </a:solidFill>
        </a:ln>
      </dgm:spPr>
      <dgm:t>
        <a:bodyPr/>
        <a:lstStyle/>
        <a:p>
          <a:pPr marL="177800" indent="-177800"/>
          <a:r>
            <a:rPr lang="en-US" sz="1000" noProof="0" dirty="0"/>
            <a:t>Predictable revenue of DSO based on a revenue cap model, determined in a legal and regulatory framework (regional framework) ; tariff mechanism with a-5 years regulatory period </a:t>
          </a:r>
        </a:p>
      </dgm:t>
    </dgm:pt>
    <dgm:pt modelId="{22870761-5701-421B-970D-DE092D084769}" type="parTrans" cxnId="{94A3DF39-E14C-4911-9986-B99F91A2A493}">
      <dgm:prSet/>
      <dgm:spPr/>
      <dgm:t>
        <a:bodyPr/>
        <a:lstStyle/>
        <a:p>
          <a:endParaRPr lang="en-US"/>
        </a:p>
      </dgm:t>
    </dgm:pt>
    <dgm:pt modelId="{DB18A01F-495F-4200-9AF7-4B39A99FE410}" type="sibTrans" cxnId="{94A3DF39-E14C-4911-9986-B99F91A2A493}">
      <dgm:prSet/>
      <dgm:spPr/>
      <dgm:t>
        <a:bodyPr/>
        <a:lstStyle/>
        <a:p>
          <a:endParaRPr lang="en-US"/>
        </a:p>
      </dgm:t>
    </dgm:pt>
    <dgm:pt modelId="{1CB0B00C-A84F-4B9D-A45B-4E5BFAAB7301}">
      <dgm:prSet phldrT="[Texte]" custT="1"/>
      <dgm:spPr>
        <a:noFill/>
        <a:ln>
          <a:solidFill>
            <a:srgbClr val="34B4E4">
              <a:alpha val="90000"/>
            </a:srgbClr>
          </a:solidFill>
        </a:ln>
      </dgm:spPr>
      <dgm:t>
        <a:bodyPr/>
        <a:lstStyle/>
        <a:p>
          <a:pPr marL="177800" indent="-177800"/>
          <a:r>
            <a:rPr lang="en-US" sz="1000" noProof="0" dirty="0"/>
            <a:t>ORES/ORES Assets operate essential utility service : electricity and gas distribution and public lighting</a:t>
          </a:r>
        </a:p>
      </dgm:t>
    </dgm:pt>
    <dgm:pt modelId="{4C142232-5FCF-4D99-A2F6-CC5363B96782}" type="parTrans" cxnId="{D37D7DDD-CA18-4BD8-85D4-FE9C34EE9749}">
      <dgm:prSet/>
      <dgm:spPr/>
      <dgm:t>
        <a:bodyPr/>
        <a:lstStyle/>
        <a:p>
          <a:endParaRPr lang="en-BE"/>
        </a:p>
      </dgm:t>
    </dgm:pt>
    <dgm:pt modelId="{ACD3F344-FF91-4E4E-8316-3B382941B590}" type="sibTrans" cxnId="{D37D7DDD-CA18-4BD8-85D4-FE9C34EE9749}">
      <dgm:prSet/>
      <dgm:spPr/>
      <dgm:t>
        <a:bodyPr/>
        <a:lstStyle/>
        <a:p>
          <a:endParaRPr lang="en-BE"/>
        </a:p>
      </dgm:t>
    </dgm:pt>
    <dgm:pt modelId="{00D64E89-9C7E-4735-8AA3-0EB390BB71EA}">
      <dgm:prSet custT="1"/>
      <dgm:spPr/>
      <dgm:t>
        <a:bodyPr/>
        <a:lstStyle/>
        <a:p>
          <a:pPr marL="177800" indent="-177800"/>
          <a:r>
            <a:rPr lang="en-US" sz="1000" noProof="0" dirty="0">
              <a:solidFill>
                <a:schemeClr val="tx1"/>
              </a:solidFill>
            </a:rPr>
            <a:t>“Mirrored” Boards of directors, Audit committees and (appointment) and remuneration committees (ORES and ORES Assets)</a:t>
          </a:r>
          <a:endParaRPr lang="en-BE" sz="1000" noProof="0" dirty="0">
            <a:solidFill>
              <a:schemeClr val="tx1"/>
            </a:solidFill>
          </a:endParaRPr>
        </a:p>
      </dgm:t>
    </dgm:pt>
    <dgm:pt modelId="{84334571-D20B-4B40-87FB-CA94604CD9F3}" type="parTrans" cxnId="{785261B4-396B-4191-96C8-DF6BBB898AB9}">
      <dgm:prSet/>
      <dgm:spPr/>
      <dgm:t>
        <a:bodyPr/>
        <a:lstStyle/>
        <a:p>
          <a:endParaRPr lang="en-BE"/>
        </a:p>
      </dgm:t>
    </dgm:pt>
    <dgm:pt modelId="{278A4AD3-F54D-43F1-9FAF-D4BB1A4AE28D}" type="sibTrans" cxnId="{785261B4-396B-4191-96C8-DF6BBB898AB9}">
      <dgm:prSet/>
      <dgm:spPr/>
      <dgm:t>
        <a:bodyPr/>
        <a:lstStyle/>
        <a:p>
          <a:endParaRPr lang="en-BE"/>
        </a:p>
      </dgm:t>
    </dgm:pt>
    <dgm:pt modelId="{3148C068-5CE1-46AB-B44E-FA87A58057D4}">
      <dgm:prSet phldrT="[Texte]" custT="1"/>
      <dgm:spPr>
        <a:noFill/>
        <a:ln>
          <a:solidFill>
            <a:srgbClr val="34B4E4">
              <a:alpha val="90000"/>
            </a:srgbClr>
          </a:solidFill>
        </a:ln>
      </dgm:spPr>
      <dgm:t>
        <a:bodyPr/>
        <a:lstStyle/>
        <a:p>
          <a:pPr marL="177800" indent="-177800"/>
          <a:r>
            <a:rPr lang="en-US" sz="1000" noProof="0" dirty="0"/>
            <a:t>ORES Assets owns 100% of the distribution network infrastructure</a:t>
          </a:r>
        </a:p>
      </dgm:t>
    </dgm:pt>
    <dgm:pt modelId="{D038481C-A67D-40FD-B0F4-0E206E57A96E}" type="parTrans" cxnId="{C44BDBFD-72F9-4577-BF45-AD5169306A7B}">
      <dgm:prSet/>
      <dgm:spPr/>
    </dgm:pt>
    <dgm:pt modelId="{A06BD048-C50B-4C36-A9D3-56BBC799D697}" type="sibTrans" cxnId="{C44BDBFD-72F9-4577-BF45-AD5169306A7B}">
      <dgm:prSet/>
      <dgm:spPr/>
    </dgm:pt>
    <dgm:pt modelId="{23CC35F7-FDDE-4810-89D1-9C3D895135A9}" type="pres">
      <dgm:prSet presAssocID="{0CA60590-E5BE-4D4F-8B57-A204664A8022}" presName="Name0" presStyleCnt="0">
        <dgm:presLayoutVars>
          <dgm:dir/>
          <dgm:animLvl val="lvl"/>
          <dgm:resizeHandles val="exact"/>
        </dgm:presLayoutVars>
      </dgm:prSet>
      <dgm:spPr/>
    </dgm:pt>
    <dgm:pt modelId="{DBF4B370-DD38-49B5-9002-23FEC1E8E1AE}" type="pres">
      <dgm:prSet presAssocID="{B9A1325E-CB09-4F88-8BEA-B68C7E681CBD}" presName="linNode" presStyleCnt="0"/>
      <dgm:spPr/>
    </dgm:pt>
    <dgm:pt modelId="{392E653E-335A-4C69-AF82-E89C7E25DCCD}" type="pres">
      <dgm:prSet presAssocID="{B9A1325E-CB09-4F88-8BEA-B68C7E681CBD}" presName="parentText" presStyleLbl="node1" presStyleIdx="0" presStyleCnt="6" custScaleX="56448" custScaleY="194463" custLinFactNeighborX="-5577" custLinFactNeighborY="-2713">
        <dgm:presLayoutVars>
          <dgm:chMax val="1"/>
          <dgm:bulletEnabled val="1"/>
        </dgm:presLayoutVars>
      </dgm:prSet>
      <dgm:spPr/>
    </dgm:pt>
    <dgm:pt modelId="{9EB6EF33-F91A-4EE0-AD2B-F3A400C7F4BD}" type="pres">
      <dgm:prSet presAssocID="{B9A1325E-CB09-4F88-8BEA-B68C7E681CBD}" presName="descendantText" presStyleLbl="alignAccFollowNode1" presStyleIdx="0" presStyleCnt="6" custScaleX="146410" custScaleY="211903">
        <dgm:presLayoutVars>
          <dgm:bulletEnabled val="1"/>
        </dgm:presLayoutVars>
      </dgm:prSet>
      <dgm:spPr/>
    </dgm:pt>
    <dgm:pt modelId="{4C95CF0E-1DDF-47ED-9C24-BD275DA185A8}" type="pres">
      <dgm:prSet presAssocID="{A53F6746-6D0D-4958-9191-CB2F8E70EE4F}" presName="sp" presStyleCnt="0"/>
      <dgm:spPr/>
    </dgm:pt>
    <dgm:pt modelId="{57480D0B-BD54-43F2-A978-081784A51715}" type="pres">
      <dgm:prSet presAssocID="{58F1BDA8-C071-41F4-A4A4-A7BE06977D7A}" presName="linNode" presStyleCnt="0"/>
      <dgm:spPr/>
    </dgm:pt>
    <dgm:pt modelId="{C75EDB6E-E51D-4C03-91FB-A1B44EE67AD6}" type="pres">
      <dgm:prSet presAssocID="{58F1BDA8-C071-41F4-A4A4-A7BE06977D7A}" presName="parentText" presStyleLbl="node1" presStyleIdx="1" presStyleCnt="6" custScaleX="51316" custScaleY="96245">
        <dgm:presLayoutVars>
          <dgm:chMax val="1"/>
          <dgm:bulletEnabled val="1"/>
        </dgm:presLayoutVars>
      </dgm:prSet>
      <dgm:spPr/>
    </dgm:pt>
    <dgm:pt modelId="{7BE6C705-245A-4964-84D7-FA8F098F8BE7}" type="pres">
      <dgm:prSet presAssocID="{58F1BDA8-C071-41F4-A4A4-A7BE06977D7A}" presName="descendantText" presStyleLbl="alignAccFollowNode1" presStyleIdx="1" presStyleCnt="6" custScaleX="134196" custScaleY="106685">
        <dgm:presLayoutVars>
          <dgm:bulletEnabled val="1"/>
        </dgm:presLayoutVars>
      </dgm:prSet>
      <dgm:spPr/>
    </dgm:pt>
    <dgm:pt modelId="{1F6822D0-ACD6-493F-BE3D-25409A16D9B9}" type="pres">
      <dgm:prSet presAssocID="{A6259FEE-5802-48C4-AD52-EA64540A5CF7}" presName="sp" presStyleCnt="0"/>
      <dgm:spPr/>
    </dgm:pt>
    <dgm:pt modelId="{BAC0C366-8295-4689-8D76-E73C34DE440E}" type="pres">
      <dgm:prSet presAssocID="{CE426856-A247-4088-A0C9-1F0284EA3FC7}" presName="linNode" presStyleCnt="0"/>
      <dgm:spPr/>
    </dgm:pt>
    <dgm:pt modelId="{DCFA0B4B-3552-46C0-81CC-DD6AD79280B8}" type="pres">
      <dgm:prSet presAssocID="{CE426856-A247-4088-A0C9-1F0284EA3FC7}" presName="parentText" presStyleLbl="node1" presStyleIdx="2" presStyleCnt="6" custScaleX="62093" custScaleY="108153">
        <dgm:presLayoutVars>
          <dgm:chMax val="1"/>
          <dgm:bulletEnabled val="1"/>
        </dgm:presLayoutVars>
      </dgm:prSet>
      <dgm:spPr/>
    </dgm:pt>
    <dgm:pt modelId="{D34429C3-C0FA-4B9C-8CF7-1C7656A485C3}" type="pres">
      <dgm:prSet presAssocID="{CE426856-A247-4088-A0C9-1F0284EA3FC7}" presName="descendantText" presStyleLbl="alignAccFollowNode1" presStyleIdx="2" presStyleCnt="6" custScaleX="161051" custScaleY="134885" custLinFactNeighborX="184">
        <dgm:presLayoutVars>
          <dgm:bulletEnabled val="1"/>
        </dgm:presLayoutVars>
      </dgm:prSet>
      <dgm:spPr/>
    </dgm:pt>
    <dgm:pt modelId="{687C542B-E4FF-47DE-8301-3E5F0D7356C5}" type="pres">
      <dgm:prSet presAssocID="{A3B4C942-0536-48F9-8655-938EEF522A64}" presName="sp" presStyleCnt="0"/>
      <dgm:spPr/>
    </dgm:pt>
    <dgm:pt modelId="{F3E7F414-CED3-4FB4-9C58-406E9F450DFF}" type="pres">
      <dgm:prSet presAssocID="{EABE5A00-E975-4519-93FD-8F812B2437D4}" presName="linNode" presStyleCnt="0"/>
      <dgm:spPr/>
    </dgm:pt>
    <dgm:pt modelId="{7EC4B5C9-B44F-4AD9-81EB-213F65A17DE1}" type="pres">
      <dgm:prSet presAssocID="{EABE5A00-E975-4519-93FD-8F812B2437D4}" presName="parentText" presStyleLbl="node1" presStyleIdx="3" presStyleCnt="6" custScaleX="62093" custScaleY="176633">
        <dgm:presLayoutVars>
          <dgm:chMax val="1"/>
          <dgm:bulletEnabled val="1"/>
        </dgm:presLayoutVars>
      </dgm:prSet>
      <dgm:spPr/>
    </dgm:pt>
    <dgm:pt modelId="{5751BDF4-8DD1-4129-B8A6-EECD5825625C}" type="pres">
      <dgm:prSet presAssocID="{EABE5A00-E975-4519-93FD-8F812B2437D4}" presName="descendantText" presStyleLbl="alignAccFollowNode1" presStyleIdx="3" presStyleCnt="6" custScaleX="161051" custScaleY="201300">
        <dgm:presLayoutVars>
          <dgm:bulletEnabled val="1"/>
        </dgm:presLayoutVars>
      </dgm:prSet>
      <dgm:spPr/>
    </dgm:pt>
    <dgm:pt modelId="{4D7A0F62-302D-43DB-B486-57B28778E299}" type="pres">
      <dgm:prSet presAssocID="{8BEC2542-A3C6-4500-88D0-7866CE377989}" presName="sp" presStyleCnt="0"/>
      <dgm:spPr/>
    </dgm:pt>
    <dgm:pt modelId="{E7B330CE-0D21-45B0-BAF0-6C040E9D72A8}" type="pres">
      <dgm:prSet presAssocID="{A869074F-3BB0-4A12-B421-F51F1E2E922A}" presName="linNode" presStyleCnt="0"/>
      <dgm:spPr/>
    </dgm:pt>
    <dgm:pt modelId="{F397E996-220C-4029-BAD1-EC37BABFAF1F}" type="pres">
      <dgm:prSet presAssocID="{A869074F-3BB0-4A12-B421-F51F1E2E922A}" presName="parentText" presStyleLbl="node1" presStyleIdx="4" presStyleCnt="6" custScaleX="62093" custScaleY="118197">
        <dgm:presLayoutVars>
          <dgm:chMax val="1"/>
          <dgm:bulletEnabled val="1"/>
        </dgm:presLayoutVars>
      </dgm:prSet>
      <dgm:spPr/>
    </dgm:pt>
    <dgm:pt modelId="{A8CDD297-3163-4769-A447-E76E9295292C}" type="pres">
      <dgm:prSet presAssocID="{A869074F-3BB0-4A12-B421-F51F1E2E922A}" presName="descendantText" presStyleLbl="alignAccFollowNode1" presStyleIdx="4" presStyleCnt="6" custScaleX="161051" custScaleY="117491">
        <dgm:presLayoutVars>
          <dgm:bulletEnabled val="1"/>
        </dgm:presLayoutVars>
      </dgm:prSet>
      <dgm:spPr/>
    </dgm:pt>
    <dgm:pt modelId="{4A199BFF-71B5-4DE3-B45F-4E39A13EB46D}" type="pres">
      <dgm:prSet presAssocID="{D0EE5C0D-BC7B-4198-8146-5D3F18A4916C}" presName="sp" presStyleCnt="0"/>
      <dgm:spPr/>
    </dgm:pt>
    <dgm:pt modelId="{22A16ACB-6A73-4A87-A9B5-6C7DB2D6252B}" type="pres">
      <dgm:prSet presAssocID="{4898CEB2-57D9-452E-9FB0-8994C2A5C6CE}" presName="linNode" presStyleCnt="0"/>
      <dgm:spPr/>
    </dgm:pt>
    <dgm:pt modelId="{12A1A346-752B-46CD-BEE7-7497FD74D963}" type="pres">
      <dgm:prSet presAssocID="{4898CEB2-57D9-452E-9FB0-8994C2A5C6CE}" presName="parentText" presStyleLbl="node1" presStyleIdx="5" presStyleCnt="6" custScaleX="64944" custScaleY="155311">
        <dgm:presLayoutVars>
          <dgm:chMax val="1"/>
          <dgm:bulletEnabled val="1"/>
        </dgm:presLayoutVars>
      </dgm:prSet>
      <dgm:spPr/>
    </dgm:pt>
    <dgm:pt modelId="{3A4F9C81-866B-48A7-A676-81852BDD2BDA}" type="pres">
      <dgm:prSet presAssocID="{4898CEB2-57D9-452E-9FB0-8994C2A5C6CE}" presName="descendantText" presStyleLbl="alignAccFollowNode1" presStyleIdx="5" presStyleCnt="6" custScaleX="170043" custScaleY="177156" custLinFactNeighborX="447" custLinFactNeighborY="3691">
        <dgm:presLayoutVars>
          <dgm:bulletEnabled val="1"/>
        </dgm:presLayoutVars>
      </dgm:prSet>
      <dgm:spPr/>
    </dgm:pt>
  </dgm:ptLst>
  <dgm:cxnLst>
    <dgm:cxn modelId="{15404B0D-019B-4C67-B6A1-DD03360352CB}" type="presOf" srcId="{C9FB9A31-8E9C-429E-88F5-4F215D74BC5D}" destId="{9EB6EF33-F91A-4EE0-AD2B-F3A400C7F4BD}" srcOrd="0" destOrd="1" presId="urn:microsoft.com/office/officeart/2005/8/layout/vList5"/>
    <dgm:cxn modelId="{73993418-8546-42EF-8A79-0872664DA791}" type="presOf" srcId="{58F1BDA8-C071-41F4-A4A4-A7BE06977D7A}" destId="{C75EDB6E-E51D-4C03-91FB-A1B44EE67AD6}" srcOrd="0" destOrd="0" presId="urn:microsoft.com/office/officeart/2005/8/layout/vList5"/>
    <dgm:cxn modelId="{4128161A-82D6-436D-9431-B53C1BD76B03}" type="presOf" srcId="{00D64E89-9C7E-4735-8AA3-0EB390BB71EA}" destId="{3A4F9C81-866B-48A7-A676-81852BDD2BDA}" srcOrd="0" destOrd="1" presId="urn:microsoft.com/office/officeart/2005/8/layout/vList5"/>
    <dgm:cxn modelId="{E3CF0E30-4964-4B50-A471-C4AA21659430}" type="presOf" srcId="{0CA60590-E5BE-4D4F-8B57-A204664A8022}" destId="{23CC35F7-FDDE-4810-89D1-9C3D895135A9}" srcOrd="0" destOrd="0" presId="urn:microsoft.com/office/officeart/2005/8/layout/vList5"/>
    <dgm:cxn modelId="{C19EC436-4788-4F65-8E2B-F36510D0A38A}" type="presOf" srcId="{CE426856-A247-4088-A0C9-1F0284EA3FC7}" destId="{DCFA0B4B-3552-46C0-81CC-DD6AD79280B8}" srcOrd="0" destOrd="0" presId="urn:microsoft.com/office/officeart/2005/8/layout/vList5"/>
    <dgm:cxn modelId="{9DC4B339-6AF0-4551-A1F7-C9E05D155E59}" type="presOf" srcId="{ED08AE11-99FF-4F52-A33B-A8FFF6EE4AF4}" destId="{5751BDF4-8DD1-4129-B8A6-EECD5825625C}" srcOrd="0" destOrd="2" presId="urn:microsoft.com/office/officeart/2005/8/layout/vList5"/>
    <dgm:cxn modelId="{94A3DF39-E14C-4911-9986-B99F91A2A493}" srcId="{EABE5A00-E975-4519-93FD-8F812B2437D4}" destId="{8C06CA99-764B-4BB8-9FE1-40AC5DD0EF38}" srcOrd="1" destOrd="0" parTransId="{22870761-5701-421B-970D-DE092D084769}" sibTransId="{DB18A01F-495F-4200-9AF7-4B39A99FE410}"/>
    <dgm:cxn modelId="{4BA1033B-DD8E-41C8-853A-831797083606}" type="presOf" srcId="{72981559-5190-43BE-B88B-E594E5143013}" destId="{5751BDF4-8DD1-4129-B8A6-EECD5825625C}" srcOrd="0" destOrd="0" presId="urn:microsoft.com/office/officeart/2005/8/layout/vList5"/>
    <dgm:cxn modelId="{FA84245C-1FEC-4BCA-BF88-5D97687BBABB}" srcId="{B9A1325E-CB09-4F88-8BEA-B68C7E681CBD}" destId="{9115B22D-5122-491A-876E-38ECB1C954E4}" srcOrd="3" destOrd="0" parTransId="{82A96A95-2D13-4003-801A-764C07226594}" sibTransId="{B297BC32-68E0-4676-9925-58D1BCF390E4}"/>
    <dgm:cxn modelId="{0DA09145-1D71-4317-BB81-60A8BF30592C}" srcId="{58F1BDA8-C071-41F4-A4A4-A7BE06977D7A}" destId="{2C2D205D-CF2C-4390-AAFC-C5B546D1C2D6}" srcOrd="0" destOrd="0" parTransId="{256957D9-BF1C-4770-A341-693584E0D7F3}" sibTransId="{7A681BA3-CCDD-4860-9210-E4C9BC31E6E6}"/>
    <dgm:cxn modelId="{535F3667-77B7-4A55-B8A3-FAF5FC3F13B9}" type="presOf" srcId="{9115B22D-5122-491A-876E-38ECB1C954E4}" destId="{9EB6EF33-F91A-4EE0-AD2B-F3A400C7F4BD}" srcOrd="0" destOrd="3" presId="urn:microsoft.com/office/officeart/2005/8/layout/vList5"/>
    <dgm:cxn modelId="{3296E54A-A6CD-4F51-BCA7-C784F4D321E7}" type="presOf" srcId="{2C2D205D-CF2C-4390-AAFC-C5B546D1C2D6}" destId="{7BE6C705-245A-4964-84D7-FA8F098F8BE7}" srcOrd="0" destOrd="0" presId="urn:microsoft.com/office/officeart/2005/8/layout/vList5"/>
    <dgm:cxn modelId="{F5FECC6F-8B76-4BF3-974C-19C88F0E1E97}" type="presOf" srcId="{B9A1325E-CB09-4F88-8BEA-B68C7E681CBD}" destId="{392E653E-335A-4C69-AF82-E89C7E25DCCD}" srcOrd="0" destOrd="0" presId="urn:microsoft.com/office/officeart/2005/8/layout/vList5"/>
    <dgm:cxn modelId="{89B6E170-69DB-4EBB-89A0-D8F37ECD6C7B}" srcId="{0CA60590-E5BE-4D4F-8B57-A204664A8022}" destId="{58F1BDA8-C071-41F4-A4A4-A7BE06977D7A}" srcOrd="1" destOrd="0" parTransId="{BD2432E8-6BE8-4ED4-A741-4C176B9165D5}" sibTransId="{A6259FEE-5802-48C4-AD52-EA64540A5CF7}"/>
    <dgm:cxn modelId="{2C647F74-ECF1-4C25-871C-4516273DB43B}" srcId="{CE426856-A247-4088-A0C9-1F0284EA3FC7}" destId="{21A8C0BE-A8EA-4CA4-A1B6-73919E0C5DD1}" srcOrd="0" destOrd="0" parTransId="{DB7380C2-8B81-453F-B256-F30A767F47D1}" sibTransId="{E4C4D934-E385-4EA2-A874-FF5BB81C177A}"/>
    <dgm:cxn modelId="{C60BA275-122F-418A-9512-60C2382741FB}" type="presOf" srcId="{A869074F-3BB0-4A12-B421-F51F1E2E922A}" destId="{F397E996-220C-4029-BAD1-EC37BABFAF1F}" srcOrd="0" destOrd="0" presId="urn:microsoft.com/office/officeart/2005/8/layout/vList5"/>
    <dgm:cxn modelId="{FD46047A-408C-4041-9E09-EB096661536C}" srcId="{0CA60590-E5BE-4D4F-8B57-A204664A8022}" destId="{A869074F-3BB0-4A12-B421-F51F1E2E922A}" srcOrd="4" destOrd="0" parTransId="{BA97CFBF-F0F3-430D-A3DB-4B1AE744177B}" sibTransId="{D0EE5C0D-BC7B-4198-8146-5D3F18A4916C}"/>
    <dgm:cxn modelId="{268E4086-2D7F-47F7-9FAE-FB4106412543}" type="presOf" srcId="{8C06CA99-764B-4BB8-9FE1-40AC5DD0EF38}" destId="{5751BDF4-8DD1-4129-B8A6-EECD5825625C}" srcOrd="0" destOrd="1" presId="urn:microsoft.com/office/officeart/2005/8/layout/vList5"/>
    <dgm:cxn modelId="{6B3F4C8B-C3EB-4E72-A7D7-557FC4B206E6}" type="presOf" srcId="{EABE5A00-E975-4519-93FD-8F812B2437D4}" destId="{7EC4B5C9-B44F-4AD9-81EB-213F65A17DE1}" srcOrd="0" destOrd="0" presId="urn:microsoft.com/office/officeart/2005/8/layout/vList5"/>
    <dgm:cxn modelId="{0751098E-D9F6-45A1-857F-9E653913AF28}" srcId="{B9A1325E-CB09-4F88-8BEA-B68C7E681CBD}" destId="{7F7D50BA-A187-485F-B6B7-634C6CCAE04C}" srcOrd="2" destOrd="0" parTransId="{1191C635-95BF-45B9-A795-69BCD3E24F42}" sibTransId="{DE3096EA-291B-4B94-A343-C7F81E677106}"/>
    <dgm:cxn modelId="{5D76478E-A341-4855-B5B3-F08CB2A0F53E}" type="presOf" srcId="{1CB0B00C-A84F-4B9D-A45B-4E5BFAAB7301}" destId="{9EB6EF33-F91A-4EE0-AD2B-F3A400C7F4BD}" srcOrd="0" destOrd="0" presId="urn:microsoft.com/office/officeart/2005/8/layout/vList5"/>
    <dgm:cxn modelId="{20BF0695-65DE-4826-A588-CEACBCC6B46C}" type="presOf" srcId="{7F7D50BA-A187-485F-B6B7-634C6CCAE04C}" destId="{9EB6EF33-F91A-4EE0-AD2B-F3A400C7F4BD}" srcOrd="0" destOrd="2" presId="urn:microsoft.com/office/officeart/2005/8/layout/vList5"/>
    <dgm:cxn modelId="{4AD0A995-EAAA-4EC8-9F50-AED6096783CB}" srcId="{0CA60590-E5BE-4D4F-8B57-A204664A8022}" destId="{B9A1325E-CB09-4F88-8BEA-B68C7E681CBD}" srcOrd="0" destOrd="0" parTransId="{092F23DB-E9E8-4E89-A97E-2C7ECC23303A}" sibTransId="{A53F6746-6D0D-4958-9191-CB2F8E70EE4F}"/>
    <dgm:cxn modelId="{0F274299-A0BD-44DF-B629-F8EAEA6AC0A7}" type="presOf" srcId="{21A8C0BE-A8EA-4CA4-A1B6-73919E0C5DD1}" destId="{D34429C3-C0FA-4B9C-8CF7-1C7656A485C3}" srcOrd="0" destOrd="0" presId="urn:microsoft.com/office/officeart/2005/8/layout/vList5"/>
    <dgm:cxn modelId="{7AE4E9A1-A3CC-4BD0-A51C-DD82F148F9A7}" srcId="{EABE5A00-E975-4519-93FD-8F812B2437D4}" destId="{ED08AE11-99FF-4F52-A33B-A8FFF6EE4AF4}" srcOrd="2" destOrd="0" parTransId="{42981DF3-B9D5-4294-9D01-7D1035099D95}" sibTransId="{22A4D205-5790-447D-91D4-78EAA2C47EFA}"/>
    <dgm:cxn modelId="{9547D4A8-62D9-480B-9E0D-B1250196A2EA}" type="presOf" srcId="{3148C068-5CE1-46AB-B44E-FA87A58057D4}" destId="{D34429C3-C0FA-4B9C-8CF7-1C7656A485C3}" srcOrd="0" destOrd="1" presId="urn:microsoft.com/office/officeart/2005/8/layout/vList5"/>
    <dgm:cxn modelId="{6C84FAB3-37A1-4509-87AC-C1B462319975}" type="presOf" srcId="{A03649B2-7189-4B17-8375-4BB8601ACDFA}" destId="{A8CDD297-3163-4769-A447-E76E9295292C}" srcOrd="0" destOrd="0" presId="urn:microsoft.com/office/officeart/2005/8/layout/vList5"/>
    <dgm:cxn modelId="{785261B4-396B-4191-96C8-DF6BBB898AB9}" srcId="{4898CEB2-57D9-452E-9FB0-8994C2A5C6CE}" destId="{00D64E89-9C7E-4735-8AA3-0EB390BB71EA}" srcOrd="1" destOrd="0" parTransId="{84334571-D20B-4B40-87FB-CA94604CD9F3}" sibTransId="{278A4AD3-F54D-43F1-9FAF-D4BB1A4AE28D}"/>
    <dgm:cxn modelId="{099237B8-63D0-427B-9CE4-6F448EFF33D8}" type="presOf" srcId="{4898CEB2-57D9-452E-9FB0-8994C2A5C6CE}" destId="{12A1A346-752B-46CD-BEE7-7497FD74D963}" srcOrd="0" destOrd="0" presId="urn:microsoft.com/office/officeart/2005/8/layout/vList5"/>
    <dgm:cxn modelId="{6281C4C1-5116-4B42-90DC-45BA2D94CC79}" srcId="{B9A1325E-CB09-4F88-8BEA-B68C7E681CBD}" destId="{C9FB9A31-8E9C-429E-88F5-4F215D74BC5D}" srcOrd="1" destOrd="0" parTransId="{15FA7B9A-A1C6-47EF-80C2-8FD9ADF2C0ED}" sibTransId="{0794E4B6-BBF5-4D12-A6BE-CD6D655FF8C3}"/>
    <dgm:cxn modelId="{0654E3CD-8715-4318-8A33-CCD6B6F95259}" srcId="{4898CEB2-57D9-452E-9FB0-8994C2A5C6CE}" destId="{8BFBCFBB-103B-4A47-85A4-6388EF4018F0}" srcOrd="0" destOrd="0" parTransId="{3E114156-F58F-4D0A-A800-5D6E303CD82F}" sibTransId="{00CC8168-C1DF-4559-AF32-22E3809EC4B1}"/>
    <dgm:cxn modelId="{77D366CF-97DE-4B21-A48B-0CF9532E67CB}" srcId="{A869074F-3BB0-4A12-B421-F51F1E2E922A}" destId="{A03649B2-7189-4B17-8375-4BB8601ACDFA}" srcOrd="0" destOrd="0" parTransId="{BB5653C5-A59D-4E42-A57C-2C39ECCDC78A}" sibTransId="{294B3390-55CF-4F14-9784-069BBB449008}"/>
    <dgm:cxn modelId="{ABFDA7D9-E4D9-444D-8E2D-5ED7A537E8CD}" type="presOf" srcId="{8BFBCFBB-103B-4A47-85A4-6388EF4018F0}" destId="{3A4F9C81-866B-48A7-A676-81852BDD2BDA}" srcOrd="0" destOrd="0" presId="urn:microsoft.com/office/officeart/2005/8/layout/vList5"/>
    <dgm:cxn modelId="{D37D7DDD-CA18-4BD8-85D4-FE9C34EE9749}" srcId="{B9A1325E-CB09-4F88-8BEA-B68C7E681CBD}" destId="{1CB0B00C-A84F-4B9D-A45B-4E5BFAAB7301}" srcOrd="0" destOrd="0" parTransId="{4C142232-5FCF-4D99-A2F6-CC5363B96782}" sibTransId="{ACD3F344-FF91-4E4E-8316-3B382941B590}"/>
    <dgm:cxn modelId="{EB26EDDF-EC9F-41B6-A9F5-345152951AA1}" srcId="{EABE5A00-E975-4519-93FD-8F812B2437D4}" destId="{72981559-5190-43BE-B88B-E594E5143013}" srcOrd="0" destOrd="0" parTransId="{610523CA-D276-4FB3-BFB7-0D3F420C2D1E}" sibTransId="{E195AD77-6C81-4F87-B73E-0C8D85B7331D}"/>
    <dgm:cxn modelId="{FF86B4E4-C6F3-44B3-B702-43B22F0BD27C}" srcId="{0CA60590-E5BE-4D4F-8B57-A204664A8022}" destId="{CE426856-A247-4088-A0C9-1F0284EA3FC7}" srcOrd="2" destOrd="0" parTransId="{339FDE17-C47E-4442-9976-2DDE2590AAB9}" sibTransId="{A3B4C942-0536-48F9-8655-938EEF522A64}"/>
    <dgm:cxn modelId="{B6E301F7-DBED-4796-9D94-E8B52F17E09E}" srcId="{0CA60590-E5BE-4D4F-8B57-A204664A8022}" destId="{4898CEB2-57D9-452E-9FB0-8994C2A5C6CE}" srcOrd="5" destOrd="0" parTransId="{9BDD18B8-8182-411F-AD80-4E84451426CA}" sibTransId="{FCA3807A-5241-4C8B-A788-1374406278AE}"/>
    <dgm:cxn modelId="{0CB341FA-0BA6-4812-AD4F-01D068048361}" srcId="{0CA60590-E5BE-4D4F-8B57-A204664A8022}" destId="{EABE5A00-E975-4519-93FD-8F812B2437D4}" srcOrd="3" destOrd="0" parTransId="{781979D4-2A41-4F72-A57F-FFF8A8185F42}" sibTransId="{8BEC2542-A3C6-4500-88D0-7866CE377989}"/>
    <dgm:cxn modelId="{C44BDBFD-72F9-4577-BF45-AD5169306A7B}" srcId="{CE426856-A247-4088-A0C9-1F0284EA3FC7}" destId="{3148C068-5CE1-46AB-B44E-FA87A58057D4}" srcOrd="1" destOrd="0" parTransId="{D038481C-A67D-40FD-B0F4-0E206E57A96E}" sibTransId="{A06BD048-C50B-4C36-A9D3-56BBC799D697}"/>
    <dgm:cxn modelId="{D673D83F-C393-4602-B08A-1CD300B1D3C5}" type="presParOf" srcId="{23CC35F7-FDDE-4810-89D1-9C3D895135A9}" destId="{DBF4B370-DD38-49B5-9002-23FEC1E8E1AE}" srcOrd="0" destOrd="0" presId="urn:microsoft.com/office/officeart/2005/8/layout/vList5"/>
    <dgm:cxn modelId="{E629BB5B-4961-4B31-9D0D-2E587BE4085F}" type="presParOf" srcId="{DBF4B370-DD38-49B5-9002-23FEC1E8E1AE}" destId="{392E653E-335A-4C69-AF82-E89C7E25DCCD}" srcOrd="0" destOrd="0" presId="urn:microsoft.com/office/officeart/2005/8/layout/vList5"/>
    <dgm:cxn modelId="{D70B7C2B-E40D-4099-8BF1-3C1B1BC7B475}" type="presParOf" srcId="{DBF4B370-DD38-49B5-9002-23FEC1E8E1AE}" destId="{9EB6EF33-F91A-4EE0-AD2B-F3A400C7F4BD}" srcOrd="1" destOrd="0" presId="urn:microsoft.com/office/officeart/2005/8/layout/vList5"/>
    <dgm:cxn modelId="{F079ADA4-40E3-414A-9F28-AC7D8BF0D68F}" type="presParOf" srcId="{23CC35F7-FDDE-4810-89D1-9C3D895135A9}" destId="{4C95CF0E-1DDF-47ED-9C24-BD275DA185A8}" srcOrd="1" destOrd="0" presId="urn:microsoft.com/office/officeart/2005/8/layout/vList5"/>
    <dgm:cxn modelId="{1A99EA06-B894-462B-983E-1D7D0C9718D4}" type="presParOf" srcId="{23CC35F7-FDDE-4810-89D1-9C3D895135A9}" destId="{57480D0B-BD54-43F2-A978-081784A51715}" srcOrd="2" destOrd="0" presId="urn:microsoft.com/office/officeart/2005/8/layout/vList5"/>
    <dgm:cxn modelId="{C1876433-91F3-453F-91F7-5846616F7D3E}" type="presParOf" srcId="{57480D0B-BD54-43F2-A978-081784A51715}" destId="{C75EDB6E-E51D-4C03-91FB-A1B44EE67AD6}" srcOrd="0" destOrd="0" presId="urn:microsoft.com/office/officeart/2005/8/layout/vList5"/>
    <dgm:cxn modelId="{73E67288-8FE1-4B77-85B1-A9D35898DF6A}" type="presParOf" srcId="{57480D0B-BD54-43F2-A978-081784A51715}" destId="{7BE6C705-245A-4964-84D7-FA8F098F8BE7}" srcOrd="1" destOrd="0" presId="urn:microsoft.com/office/officeart/2005/8/layout/vList5"/>
    <dgm:cxn modelId="{9057DF29-ECFA-4AEA-A111-F86686D62CE8}" type="presParOf" srcId="{23CC35F7-FDDE-4810-89D1-9C3D895135A9}" destId="{1F6822D0-ACD6-493F-BE3D-25409A16D9B9}" srcOrd="3" destOrd="0" presId="urn:microsoft.com/office/officeart/2005/8/layout/vList5"/>
    <dgm:cxn modelId="{05B64123-A6C7-4ADD-B164-AF00E4185951}" type="presParOf" srcId="{23CC35F7-FDDE-4810-89D1-9C3D895135A9}" destId="{BAC0C366-8295-4689-8D76-E73C34DE440E}" srcOrd="4" destOrd="0" presId="urn:microsoft.com/office/officeart/2005/8/layout/vList5"/>
    <dgm:cxn modelId="{54230FFE-C689-4A64-AD25-97CF084B5755}" type="presParOf" srcId="{BAC0C366-8295-4689-8D76-E73C34DE440E}" destId="{DCFA0B4B-3552-46C0-81CC-DD6AD79280B8}" srcOrd="0" destOrd="0" presId="urn:microsoft.com/office/officeart/2005/8/layout/vList5"/>
    <dgm:cxn modelId="{1DA265A0-48B0-41BC-82E3-8FE8307B34F4}" type="presParOf" srcId="{BAC0C366-8295-4689-8D76-E73C34DE440E}" destId="{D34429C3-C0FA-4B9C-8CF7-1C7656A485C3}" srcOrd="1" destOrd="0" presId="urn:microsoft.com/office/officeart/2005/8/layout/vList5"/>
    <dgm:cxn modelId="{6799F831-E68E-4A72-A673-E0C72B6D7E1B}" type="presParOf" srcId="{23CC35F7-FDDE-4810-89D1-9C3D895135A9}" destId="{687C542B-E4FF-47DE-8301-3E5F0D7356C5}" srcOrd="5" destOrd="0" presId="urn:microsoft.com/office/officeart/2005/8/layout/vList5"/>
    <dgm:cxn modelId="{FA0C0216-D568-4D5F-B573-89F6E36F4A54}" type="presParOf" srcId="{23CC35F7-FDDE-4810-89D1-9C3D895135A9}" destId="{F3E7F414-CED3-4FB4-9C58-406E9F450DFF}" srcOrd="6" destOrd="0" presId="urn:microsoft.com/office/officeart/2005/8/layout/vList5"/>
    <dgm:cxn modelId="{AD3DA1EF-612B-4355-9F01-80BCC9D60D25}" type="presParOf" srcId="{F3E7F414-CED3-4FB4-9C58-406E9F450DFF}" destId="{7EC4B5C9-B44F-4AD9-81EB-213F65A17DE1}" srcOrd="0" destOrd="0" presId="urn:microsoft.com/office/officeart/2005/8/layout/vList5"/>
    <dgm:cxn modelId="{92C5B17F-C88C-4B84-8E78-F6CCD41DB5EA}" type="presParOf" srcId="{F3E7F414-CED3-4FB4-9C58-406E9F450DFF}" destId="{5751BDF4-8DD1-4129-B8A6-EECD5825625C}" srcOrd="1" destOrd="0" presId="urn:microsoft.com/office/officeart/2005/8/layout/vList5"/>
    <dgm:cxn modelId="{04DCFACC-04FA-4DF2-A657-FD744BFE4A24}" type="presParOf" srcId="{23CC35F7-FDDE-4810-89D1-9C3D895135A9}" destId="{4D7A0F62-302D-43DB-B486-57B28778E299}" srcOrd="7" destOrd="0" presId="urn:microsoft.com/office/officeart/2005/8/layout/vList5"/>
    <dgm:cxn modelId="{38E61367-14B4-4C8C-85E6-D59ED08716DE}" type="presParOf" srcId="{23CC35F7-FDDE-4810-89D1-9C3D895135A9}" destId="{E7B330CE-0D21-45B0-BAF0-6C040E9D72A8}" srcOrd="8" destOrd="0" presId="urn:microsoft.com/office/officeart/2005/8/layout/vList5"/>
    <dgm:cxn modelId="{2AA48BDD-51CC-49DB-9CAC-A36F5C1185EF}" type="presParOf" srcId="{E7B330CE-0D21-45B0-BAF0-6C040E9D72A8}" destId="{F397E996-220C-4029-BAD1-EC37BABFAF1F}" srcOrd="0" destOrd="0" presId="urn:microsoft.com/office/officeart/2005/8/layout/vList5"/>
    <dgm:cxn modelId="{2BF27CA9-55B8-41E9-8F7E-F9099BD97D35}" type="presParOf" srcId="{E7B330CE-0D21-45B0-BAF0-6C040E9D72A8}" destId="{A8CDD297-3163-4769-A447-E76E9295292C}" srcOrd="1" destOrd="0" presId="urn:microsoft.com/office/officeart/2005/8/layout/vList5"/>
    <dgm:cxn modelId="{03A8D13E-9986-4C14-9045-B77AFAB3D974}" type="presParOf" srcId="{23CC35F7-FDDE-4810-89D1-9C3D895135A9}" destId="{4A199BFF-71B5-4DE3-B45F-4E39A13EB46D}" srcOrd="9" destOrd="0" presId="urn:microsoft.com/office/officeart/2005/8/layout/vList5"/>
    <dgm:cxn modelId="{1434150B-A0F1-4EC2-9D43-4CEEA5306D1E}" type="presParOf" srcId="{23CC35F7-FDDE-4810-89D1-9C3D895135A9}" destId="{22A16ACB-6A73-4A87-A9B5-6C7DB2D6252B}" srcOrd="10" destOrd="0" presId="urn:microsoft.com/office/officeart/2005/8/layout/vList5"/>
    <dgm:cxn modelId="{D6302FF6-6C8C-4266-98AA-16744E03D385}" type="presParOf" srcId="{22A16ACB-6A73-4A87-A9B5-6C7DB2D6252B}" destId="{12A1A346-752B-46CD-BEE7-7497FD74D963}" srcOrd="0" destOrd="0" presId="urn:microsoft.com/office/officeart/2005/8/layout/vList5"/>
    <dgm:cxn modelId="{A5B6581B-53B1-4A0E-9BEB-44A0A8F4E85C}" type="presParOf" srcId="{22A16ACB-6A73-4A87-A9B5-6C7DB2D6252B}" destId="{3A4F9C81-866B-48A7-A676-81852BDD2BD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924AFD-33CE-48D1-92D6-0EF6D5260A55}" type="doc">
      <dgm:prSet loTypeId="urn:microsoft.com/office/officeart/2005/8/layout/chevron1" loCatId="process" qsTypeId="urn:microsoft.com/office/officeart/2005/8/quickstyle/simple1" qsCatId="simple" csTypeId="urn:microsoft.com/office/officeart/2005/8/colors/accent1_2" csCatId="accent1" phldr="1"/>
      <dgm:spPr/>
    </dgm:pt>
    <dgm:pt modelId="{84396D1D-4042-4AED-9700-2FC6CB59FD7A}">
      <dgm:prSet phldrT="[Texte]" custT="1"/>
      <dgm:spPr/>
      <dgm:t>
        <a:bodyPr/>
        <a:lstStyle/>
        <a:p>
          <a:pPr>
            <a:spcAft>
              <a:spcPts val="0"/>
            </a:spcAft>
          </a:pPr>
          <a:r>
            <a:rPr lang="en-GB" sz="1600" b="1" noProof="0" dirty="0"/>
            <a:t>Until 2014</a:t>
          </a:r>
        </a:p>
        <a:p>
          <a:pPr>
            <a:spcAft>
              <a:spcPts val="0"/>
            </a:spcAft>
          </a:pPr>
          <a:r>
            <a:rPr lang="en-GB" sz="1000" b="1" noProof="0" dirty="0"/>
            <a:t>Tariff methodology and tariff approval by the Creg on a “Cost plus” basis</a:t>
          </a:r>
        </a:p>
      </dgm:t>
    </dgm:pt>
    <dgm:pt modelId="{2B6B5B99-3E20-49C6-B86D-56D941F9DD8B}" type="parTrans" cxnId="{CEA30E25-E972-485D-93E5-FC8E2765620D}">
      <dgm:prSet/>
      <dgm:spPr/>
      <dgm:t>
        <a:bodyPr/>
        <a:lstStyle/>
        <a:p>
          <a:endParaRPr lang="fr-BE"/>
        </a:p>
      </dgm:t>
    </dgm:pt>
    <dgm:pt modelId="{C1B67CDD-9535-4418-BE0E-710A7E5FE401}" type="sibTrans" cxnId="{CEA30E25-E972-485D-93E5-FC8E2765620D}">
      <dgm:prSet/>
      <dgm:spPr/>
      <dgm:t>
        <a:bodyPr/>
        <a:lstStyle/>
        <a:p>
          <a:endParaRPr lang="fr-BE"/>
        </a:p>
      </dgm:t>
    </dgm:pt>
    <dgm:pt modelId="{A0C23330-9351-446F-BBAD-3CC2D0F184A2}">
      <dgm:prSet phldrT="[Texte]" custT="1"/>
      <dgm:spPr>
        <a:solidFill>
          <a:schemeClr val="accent2"/>
        </a:solidFill>
      </dgm:spPr>
      <dgm:t>
        <a:bodyPr/>
        <a:lstStyle/>
        <a:p>
          <a:pPr>
            <a:lnSpc>
              <a:spcPct val="100000"/>
            </a:lnSpc>
            <a:spcAft>
              <a:spcPts val="0"/>
            </a:spcAft>
          </a:pPr>
          <a:r>
            <a:rPr lang="en-GB" sz="1600" b="1" noProof="0" dirty="0"/>
            <a:t>2015 to 2018</a:t>
          </a:r>
          <a:endParaRPr lang="en-GB" sz="1000" b="1" noProof="0" dirty="0"/>
        </a:p>
        <a:p>
          <a:pPr>
            <a:lnSpc>
              <a:spcPct val="100000"/>
            </a:lnSpc>
            <a:spcAft>
              <a:spcPts val="0"/>
            </a:spcAft>
          </a:pPr>
          <a:r>
            <a:rPr lang="en-GB" sz="1000" b="1" noProof="0" dirty="0"/>
            <a:t>Tariff methodology and tariff approval by the CWaPE on a “Cost plus” basis</a:t>
          </a:r>
        </a:p>
      </dgm:t>
    </dgm:pt>
    <dgm:pt modelId="{515EED48-2BF0-4B2F-8734-35C9739BD705}" type="parTrans" cxnId="{A6B7D434-932A-424F-89EE-40A0C9D7C054}">
      <dgm:prSet/>
      <dgm:spPr/>
      <dgm:t>
        <a:bodyPr/>
        <a:lstStyle/>
        <a:p>
          <a:endParaRPr lang="fr-BE"/>
        </a:p>
      </dgm:t>
    </dgm:pt>
    <dgm:pt modelId="{8FF56EF8-FEF2-4CFF-B24F-FC24F0809562}" type="sibTrans" cxnId="{A6B7D434-932A-424F-89EE-40A0C9D7C054}">
      <dgm:prSet/>
      <dgm:spPr/>
      <dgm:t>
        <a:bodyPr/>
        <a:lstStyle/>
        <a:p>
          <a:endParaRPr lang="fr-BE"/>
        </a:p>
      </dgm:t>
    </dgm:pt>
    <dgm:pt modelId="{F973368D-8A8C-419E-AFB3-5F86F2A46AF5}">
      <dgm:prSet phldrT="[Texte]" custT="1"/>
      <dgm:spPr>
        <a:solidFill>
          <a:schemeClr val="accent5"/>
        </a:solidFill>
      </dgm:spPr>
      <dgm:t>
        <a:bodyPr/>
        <a:lstStyle/>
        <a:p>
          <a:pPr>
            <a:spcAft>
              <a:spcPts val="0"/>
            </a:spcAft>
          </a:pPr>
          <a:r>
            <a:rPr lang="en-GB" sz="1600" b="1" noProof="0" dirty="0"/>
            <a:t>2019-2023</a:t>
          </a:r>
        </a:p>
        <a:p>
          <a:pPr>
            <a:spcAft>
              <a:spcPts val="0"/>
            </a:spcAft>
          </a:pPr>
          <a:r>
            <a:rPr lang="en-GB" sz="1000" b="1" noProof="0" dirty="0"/>
            <a:t>Tariff methodology and tariff approval by the CWaPE on a “Revenue cap” basis</a:t>
          </a:r>
        </a:p>
      </dgm:t>
    </dgm:pt>
    <dgm:pt modelId="{5E8815E2-D2E5-477C-A6DE-318995984FA3}" type="parTrans" cxnId="{BA4693CA-3DD0-4902-822F-B0E32FC77AE3}">
      <dgm:prSet/>
      <dgm:spPr/>
      <dgm:t>
        <a:bodyPr/>
        <a:lstStyle/>
        <a:p>
          <a:endParaRPr lang="fr-BE"/>
        </a:p>
      </dgm:t>
    </dgm:pt>
    <dgm:pt modelId="{AE89E160-4852-4E61-B251-32554345A473}" type="sibTrans" cxnId="{BA4693CA-3DD0-4902-822F-B0E32FC77AE3}">
      <dgm:prSet/>
      <dgm:spPr/>
      <dgm:t>
        <a:bodyPr/>
        <a:lstStyle/>
        <a:p>
          <a:endParaRPr lang="fr-BE"/>
        </a:p>
      </dgm:t>
    </dgm:pt>
    <dgm:pt modelId="{86EE0217-2D92-42BD-83AD-D9BF62C5FEED}">
      <dgm:prSet custT="1"/>
      <dgm:spPr>
        <a:solidFill>
          <a:schemeClr val="accent3">
            <a:lumMod val="20000"/>
            <a:lumOff val="80000"/>
          </a:schemeClr>
        </a:solidFill>
      </dgm:spPr>
      <dgm:t>
        <a:bodyPr/>
        <a:lstStyle/>
        <a:p>
          <a:r>
            <a:rPr lang="fr-BE" sz="1600" b="1" dirty="0">
              <a:solidFill>
                <a:schemeClr val="tx1">
                  <a:lumMod val="50000"/>
                  <a:lumOff val="50000"/>
                </a:schemeClr>
              </a:solidFill>
            </a:rPr>
            <a:t>2024-2028</a:t>
          </a:r>
        </a:p>
        <a:p>
          <a:r>
            <a:rPr lang="en-US" sz="1000" b="0" noProof="0" dirty="0">
              <a:solidFill>
                <a:schemeClr val="tx1">
                  <a:lumMod val="50000"/>
                  <a:lumOff val="50000"/>
                </a:schemeClr>
              </a:solidFill>
            </a:rPr>
            <a:t>Tariff methodology to be determined</a:t>
          </a:r>
        </a:p>
        <a:p>
          <a:endParaRPr lang="en-BE" sz="1600" dirty="0">
            <a:solidFill>
              <a:schemeClr val="tx1">
                <a:lumMod val="50000"/>
                <a:lumOff val="50000"/>
              </a:schemeClr>
            </a:solidFill>
          </a:endParaRPr>
        </a:p>
      </dgm:t>
    </dgm:pt>
    <dgm:pt modelId="{E63C3B1A-4336-40B2-A53A-61D7AE1566F4}" type="parTrans" cxnId="{5E2AE8FE-467E-4A4C-BC61-A854C254A252}">
      <dgm:prSet/>
      <dgm:spPr/>
      <dgm:t>
        <a:bodyPr/>
        <a:lstStyle/>
        <a:p>
          <a:endParaRPr lang="en-BE"/>
        </a:p>
      </dgm:t>
    </dgm:pt>
    <dgm:pt modelId="{2B3DDF48-D8EF-4315-92B8-DA3F32A006ED}" type="sibTrans" cxnId="{5E2AE8FE-467E-4A4C-BC61-A854C254A252}">
      <dgm:prSet/>
      <dgm:spPr/>
      <dgm:t>
        <a:bodyPr/>
        <a:lstStyle/>
        <a:p>
          <a:endParaRPr lang="en-BE"/>
        </a:p>
      </dgm:t>
    </dgm:pt>
    <dgm:pt modelId="{22D7A3CA-BF3A-43B8-B1F5-CE3727CE893A}" type="pres">
      <dgm:prSet presAssocID="{A2924AFD-33CE-48D1-92D6-0EF6D5260A55}" presName="Name0" presStyleCnt="0">
        <dgm:presLayoutVars>
          <dgm:dir/>
          <dgm:animLvl val="lvl"/>
          <dgm:resizeHandles val="exact"/>
        </dgm:presLayoutVars>
      </dgm:prSet>
      <dgm:spPr/>
    </dgm:pt>
    <dgm:pt modelId="{DC5A37FF-7290-477C-915D-3E7BE37008FC}" type="pres">
      <dgm:prSet presAssocID="{84396D1D-4042-4AED-9700-2FC6CB59FD7A}" presName="parTxOnly" presStyleLbl="node1" presStyleIdx="0" presStyleCnt="4">
        <dgm:presLayoutVars>
          <dgm:chMax val="0"/>
          <dgm:chPref val="0"/>
          <dgm:bulletEnabled val="1"/>
        </dgm:presLayoutVars>
      </dgm:prSet>
      <dgm:spPr/>
    </dgm:pt>
    <dgm:pt modelId="{99BEF5CF-5312-4050-AA1D-52DE44F6DD3E}" type="pres">
      <dgm:prSet presAssocID="{C1B67CDD-9535-4418-BE0E-710A7E5FE401}" presName="parTxOnlySpace" presStyleCnt="0"/>
      <dgm:spPr/>
    </dgm:pt>
    <dgm:pt modelId="{37A30A0C-C28B-4919-B057-E5BC8FE0CCFB}" type="pres">
      <dgm:prSet presAssocID="{A0C23330-9351-446F-BBAD-3CC2D0F184A2}" presName="parTxOnly" presStyleLbl="node1" presStyleIdx="1" presStyleCnt="4">
        <dgm:presLayoutVars>
          <dgm:chMax val="0"/>
          <dgm:chPref val="0"/>
          <dgm:bulletEnabled val="1"/>
        </dgm:presLayoutVars>
      </dgm:prSet>
      <dgm:spPr/>
    </dgm:pt>
    <dgm:pt modelId="{42BEE58D-ABB3-4AE9-A45D-8B666733AD6B}" type="pres">
      <dgm:prSet presAssocID="{8FF56EF8-FEF2-4CFF-B24F-FC24F0809562}" presName="parTxOnlySpace" presStyleCnt="0"/>
      <dgm:spPr/>
    </dgm:pt>
    <dgm:pt modelId="{81D603FE-0B20-42D2-A69C-ACEC392E75D7}" type="pres">
      <dgm:prSet presAssocID="{F973368D-8A8C-419E-AFB3-5F86F2A46AF5}" presName="parTxOnly" presStyleLbl="node1" presStyleIdx="2" presStyleCnt="4">
        <dgm:presLayoutVars>
          <dgm:chMax val="0"/>
          <dgm:chPref val="0"/>
          <dgm:bulletEnabled val="1"/>
        </dgm:presLayoutVars>
      </dgm:prSet>
      <dgm:spPr/>
    </dgm:pt>
    <dgm:pt modelId="{F4F2A5F0-E2A9-454E-9607-558B2C7A9B97}" type="pres">
      <dgm:prSet presAssocID="{AE89E160-4852-4E61-B251-32554345A473}" presName="parTxOnlySpace" presStyleCnt="0"/>
      <dgm:spPr/>
    </dgm:pt>
    <dgm:pt modelId="{85F445FF-A17F-4236-985B-3C7B2640057D}" type="pres">
      <dgm:prSet presAssocID="{86EE0217-2D92-42BD-83AD-D9BF62C5FEED}" presName="parTxOnly" presStyleLbl="node1" presStyleIdx="3" presStyleCnt="4">
        <dgm:presLayoutVars>
          <dgm:chMax val="0"/>
          <dgm:chPref val="0"/>
          <dgm:bulletEnabled val="1"/>
        </dgm:presLayoutVars>
      </dgm:prSet>
      <dgm:spPr/>
    </dgm:pt>
  </dgm:ptLst>
  <dgm:cxnLst>
    <dgm:cxn modelId="{9368B824-6D1C-41BB-93AA-6EAA87E63FED}" type="presOf" srcId="{A0C23330-9351-446F-BBAD-3CC2D0F184A2}" destId="{37A30A0C-C28B-4919-B057-E5BC8FE0CCFB}" srcOrd="0" destOrd="0" presId="urn:microsoft.com/office/officeart/2005/8/layout/chevron1"/>
    <dgm:cxn modelId="{CEA30E25-E972-485D-93E5-FC8E2765620D}" srcId="{A2924AFD-33CE-48D1-92D6-0EF6D5260A55}" destId="{84396D1D-4042-4AED-9700-2FC6CB59FD7A}" srcOrd="0" destOrd="0" parTransId="{2B6B5B99-3E20-49C6-B86D-56D941F9DD8B}" sibTransId="{C1B67CDD-9535-4418-BE0E-710A7E5FE401}"/>
    <dgm:cxn modelId="{A6B7D434-932A-424F-89EE-40A0C9D7C054}" srcId="{A2924AFD-33CE-48D1-92D6-0EF6D5260A55}" destId="{A0C23330-9351-446F-BBAD-3CC2D0F184A2}" srcOrd="1" destOrd="0" parTransId="{515EED48-2BF0-4B2F-8734-35C9739BD705}" sibTransId="{8FF56EF8-FEF2-4CFF-B24F-FC24F0809562}"/>
    <dgm:cxn modelId="{9F638545-F243-42F2-B807-25ABBC410370}" type="presOf" srcId="{84396D1D-4042-4AED-9700-2FC6CB59FD7A}" destId="{DC5A37FF-7290-477C-915D-3E7BE37008FC}" srcOrd="0" destOrd="0" presId="urn:microsoft.com/office/officeart/2005/8/layout/chevron1"/>
    <dgm:cxn modelId="{0AB64D79-0A0C-4E38-ADF4-050514E05CD4}" type="presOf" srcId="{86EE0217-2D92-42BD-83AD-D9BF62C5FEED}" destId="{85F445FF-A17F-4236-985B-3C7B2640057D}" srcOrd="0" destOrd="0" presId="urn:microsoft.com/office/officeart/2005/8/layout/chevron1"/>
    <dgm:cxn modelId="{D6691F82-2D84-49EE-B35B-8A71D01BA23A}" type="presOf" srcId="{F973368D-8A8C-419E-AFB3-5F86F2A46AF5}" destId="{81D603FE-0B20-42D2-A69C-ACEC392E75D7}" srcOrd="0" destOrd="0" presId="urn:microsoft.com/office/officeart/2005/8/layout/chevron1"/>
    <dgm:cxn modelId="{D725DE88-8C47-4DD3-839A-6B2F1D0C570E}" type="presOf" srcId="{A2924AFD-33CE-48D1-92D6-0EF6D5260A55}" destId="{22D7A3CA-BF3A-43B8-B1F5-CE3727CE893A}" srcOrd="0" destOrd="0" presId="urn:microsoft.com/office/officeart/2005/8/layout/chevron1"/>
    <dgm:cxn modelId="{BA4693CA-3DD0-4902-822F-B0E32FC77AE3}" srcId="{A2924AFD-33CE-48D1-92D6-0EF6D5260A55}" destId="{F973368D-8A8C-419E-AFB3-5F86F2A46AF5}" srcOrd="2" destOrd="0" parTransId="{5E8815E2-D2E5-477C-A6DE-318995984FA3}" sibTransId="{AE89E160-4852-4E61-B251-32554345A473}"/>
    <dgm:cxn modelId="{5E2AE8FE-467E-4A4C-BC61-A854C254A252}" srcId="{A2924AFD-33CE-48D1-92D6-0EF6D5260A55}" destId="{86EE0217-2D92-42BD-83AD-D9BF62C5FEED}" srcOrd="3" destOrd="0" parTransId="{E63C3B1A-4336-40B2-A53A-61D7AE1566F4}" sibTransId="{2B3DDF48-D8EF-4315-92B8-DA3F32A006ED}"/>
    <dgm:cxn modelId="{F1D74C14-0D44-4CF6-8C03-4709DC043ADA}" type="presParOf" srcId="{22D7A3CA-BF3A-43B8-B1F5-CE3727CE893A}" destId="{DC5A37FF-7290-477C-915D-3E7BE37008FC}" srcOrd="0" destOrd="0" presId="urn:microsoft.com/office/officeart/2005/8/layout/chevron1"/>
    <dgm:cxn modelId="{31D0431D-3F27-4B66-811B-D863E177818D}" type="presParOf" srcId="{22D7A3CA-BF3A-43B8-B1F5-CE3727CE893A}" destId="{99BEF5CF-5312-4050-AA1D-52DE44F6DD3E}" srcOrd="1" destOrd="0" presId="urn:microsoft.com/office/officeart/2005/8/layout/chevron1"/>
    <dgm:cxn modelId="{BF260DC9-7737-48BB-9773-63C023B34389}" type="presParOf" srcId="{22D7A3CA-BF3A-43B8-B1F5-CE3727CE893A}" destId="{37A30A0C-C28B-4919-B057-E5BC8FE0CCFB}" srcOrd="2" destOrd="0" presId="urn:microsoft.com/office/officeart/2005/8/layout/chevron1"/>
    <dgm:cxn modelId="{C959C165-1B4A-4A95-947C-6F09F16F3E93}" type="presParOf" srcId="{22D7A3CA-BF3A-43B8-B1F5-CE3727CE893A}" destId="{42BEE58D-ABB3-4AE9-A45D-8B666733AD6B}" srcOrd="3" destOrd="0" presId="urn:microsoft.com/office/officeart/2005/8/layout/chevron1"/>
    <dgm:cxn modelId="{7689FFA8-3ABC-4834-8572-D0F135759BBF}" type="presParOf" srcId="{22D7A3CA-BF3A-43B8-B1F5-CE3727CE893A}" destId="{81D603FE-0B20-42D2-A69C-ACEC392E75D7}" srcOrd="4" destOrd="0" presId="urn:microsoft.com/office/officeart/2005/8/layout/chevron1"/>
    <dgm:cxn modelId="{1A849AB2-828C-4EA3-8065-6A6137310A65}" type="presParOf" srcId="{22D7A3CA-BF3A-43B8-B1F5-CE3727CE893A}" destId="{F4F2A5F0-E2A9-454E-9607-558B2C7A9B97}" srcOrd="5" destOrd="0" presId="urn:microsoft.com/office/officeart/2005/8/layout/chevron1"/>
    <dgm:cxn modelId="{5B4E7A94-71CC-4756-9C29-7B8B40F46660}" type="presParOf" srcId="{22D7A3CA-BF3A-43B8-B1F5-CE3727CE893A}" destId="{85F445FF-A17F-4236-985B-3C7B2640057D}"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204F45-A151-474E-A547-C5E17305D686}" type="doc">
      <dgm:prSet loTypeId="urn:microsoft.com/office/officeart/2005/8/layout/hChevron3" loCatId="process" qsTypeId="urn:microsoft.com/office/officeart/2005/8/quickstyle/simple1" qsCatId="simple" csTypeId="urn:microsoft.com/office/officeart/2005/8/colors/accent1_2" csCatId="accent1" phldr="1"/>
      <dgm:spPr/>
    </dgm:pt>
    <dgm:pt modelId="{76ABF682-5F62-40CF-9039-86B92B6653A5}">
      <dgm:prSet phldrT="[Texte]"/>
      <dgm:spPr/>
      <dgm:t>
        <a:bodyPr/>
        <a:lstStyle/>
        <a:p>
          <a:pPr algn="l"/>
          <a:r>
            <a:rPr lang="en-US" b="1" noProof="0" dirty="0"/>
            <a:t>Creg competency</a:t>
          </a:r>
          <a:endParaRPr lang="en-US" b="1" noProof="0" dirty="0">
            <a:highlight>
              <a:srgbClr val="FFFF00"/>
            </a:highlight>
          </a:endParaRPr>
        </a:p>
      </dgm:t>
    </dgm:pt>
    <dgm:pt modelId="{30F3C0A6-671E-40FC-8534-081DF3B4AACE}" type="parTrans" cxnId="{931430ED-72BA-4A4A-9C10-F3DD3E9A1F34}">
      <dgm:prSet/>
      <dgm:spPr/>
      <dgm:t>
        <a:bodyPr/>
        <a:lstStyle/>
        <a:p>
          <a:endParaRPr lang="fr-BE"/>
        </a:p>
      </dgm:t>
    </dgm:pt>
    <dgm:pt modelId="{0D084F33-8814-4B47-BD19-8651785B3FD9}" type="sibTrans" cxnId="{931430ED-72BA-4A4A-9C10-F3DD3E9A1F34}">
      <dgm:prSet/>
      <dgm:spPr/>
      <dgm:t>
        <a:bodyPr/>
        <a:lstStyle/>
        <a:p>
          <a:endParaRPr lang="fr-BE"/>
        </a:p>
      </dgm:t>
    </dgm:pt>
    <dgm:pt modelId="{5C7AE21E-6A5E-4993-B9E7-D0209D515104}">
      <dgm:prSet phldrT="[Texte]"/>
      <dgm:spPr>
        <a:solidFill>
          <a:schemeClr val="accent3"/>
        </a:solidFill>
      </dgm:spPr>
      <dgm:t>
        <a:bodyPr/>
        <a:lstStyle/>
        <a:p>
          <a:r>
            <a:rPr lang="en-US" b="1" noProof="0" dirty="0"/>
            <a:t>CWaPE competency</a:t>
          </a:r>
          <a:endParaRPr lang="en-US" b="1" noProof="0" dirty="0">
            <a:highlight>
              <a:srgbClr val="FFFF00"/>
            </a:highlight>
          </a:endParaRPr>
        </a:p>
      </dgm:t>
    </dgm:pt>
    <dgm:pt modelId="{E0C697CB-D1B5-4C1D-BEE4-FE06A495ADAF}" type="parTrans" cxnId="{E51BBE89-4F2D-436D-A452-10379344F037}">
      <dgm:prSet/>
      <dgm:spPr/>
      <dgm:t>
        <a:bodyPr/>
        <a:lstStyle/>
        <a:p>
          <a:endParaRPr lang="fr-BE"/>
        </a:p>
      </dgm:t>
    </dgm:pt>
    <dgm:pt modelId="{88FD2435-B125-4CBD-90FD-12B30328D176}" type="sibTrans" cxnId="{E51BBE89-4F2D-436D-A452-10379344F037}">
      <dgm:prSet/>
      <dgm:spPr/>
      <dgm:t>
        <a:bodyPr/>
        <a:lstStyle/>
        <a:p>
          <a:endParaRPr lang="fr-BE"/>
        </a:p>
      </dgm:t>
    </dgm:pt>
    <dgm:pt modelId="{60C97761-4A6A-4B3C-97F6-E0058B15473B}" type="pres">
      <dgm:prSet presAssocID="{B9204F45-A151-474E-A547-C5E17305D686}" presName="Name0" presStyleCnt="0">
        <dgm:presLayoutVars>
          <dgm:dir/>
          <dgm:resizeHandles val="exact"/>
        </dgm:presLayoutVars>
      </dgm:prSet>
      <dgm:spPr/>
    </dgm:pt>
    <dgm:pt modelId="{0E9C4455-3D06-4A3D-80C1-19A64899B069}" type="pres">
      <dgm:prSet presAssocID="{76ABF682-5F62-40CF-9039-86B92B6653A5}" presName="parTxOnly" presStyleLbl="node1" presStyleIdx="0" presStyleCnt="2" custAng="10800000" custFlipVert="1" custScaleX="44584" custScaleY="22363" custLinFactNeighborX="-250" custLinFactNeighborY="-5907">
        <dgm:presLayoutVars>
          <dgm:bulletEnabled val="1"/>
        </dgm:presLayoutVars>
      </dgm:prSet>
      <dgm:spPr/>
    </dgm:pt>
    <dgm:pt modelId="{2CC1C545-A243-44D2-91CB-78B79952217D}" type="pres">
      <dgm:prSet presAssocID="{0D084F33-8814-4B47-BD19-8651785B3FD9}" presName="parSpace" presStyleCnt="0"/>
      <dgm:spPr/>
    </dgm:pt>
    <dgm:pt modelId="{3C654314-71ED-4579-827F-14B5D1F969F3}" type="pres">
      <dgm:prSet presAssocID="{5C7AE21E-6A5E-4993-B9E7-D0209D515104}" presName="parTxOnly" presStyleLbl="node1" presStyleIdx="1" presStyleCnt="2" custScaleX="81835" custScaleY="70862">
        <dgm:presLayoutVars>
          <dgm:bulletEnabled val="1"/>
        </dgm:presLayoutVars>
      </dgm:prSet>
      <dgm:spPr/>
    </dgm:pt>
  </dgm:ptLst>
  <dgm:cxnLst>
    <dgm:cxn modelId="{D4C96718-A062-4C36-91E2-F0066AA45F87}" type="presOf" srcId="{B9204F45-A151-474E-A547-C5E17305D686}" destId="{60C97761-4A6A-4B3C-97F6-E0058B15473B}" srcOrd="0" destOrd="0" presId="urn:microsoft.com/office/officeart/2005/8/layout/hChevron3"/>
    <dgm:cxn modelId="{E51BBE89-4F2D-436D-A452-10379344F037}" srcId="{B9204F45-A151-474E-A547-C5E17305D686}" destId="{5C7AE21E-6A5E-4993-B9E7-D0209D515104}" srcOrd="1" destOrd="0" parTransId="{E0C697CB-D1B5-4C1D-BEE4-FE06A495ADAF}" sibTransId="{88FD2435-B125-4CBD-90FD-12B30328D176}"/>
    <dgm:cxn modelId="{FD946F92-CD27-4959-BBFE-613B946EF6F1}" type="presOf" srcId="{5C7AE21E-6A5E-4993-B9E7-D0209D515104}" destId="{3C654314-71ED-4579-827F-14B5D1F969F3}" srcOrd="0" destOrd="0" presId="urn:microsoft.com/office/officeart/2005/8/layout/hChevron3"/>
    <dgm:cxn modelId="{3680E7BC-C0DC-441F-9A95-1181752B0884}" type="presOf" srcId="{76ABF682-5F62-40CF-9039-86B92B6653A5}" destId="{0E9C4455-3D06-4A3D-80C1-19A64899B069}" srcOrd="0" destOrd="0" presId="urn:microsoft.com/office/officeart/2005/8/layout/hChevron3"/>
    <dgm:cxn modelId="{931430ED-72BA-4A4A-9C10-F3DD3E9A1F34}" srcId="{B9204F45-A151-474E-A547-C5E17305D686}" destId="{76ABF682-5F62-40CF-9039-86B92B6653A5}" srcOrd="0" destOrd="0" parTransId="{30F3C0A6-671E-40FC-8534-081DF3B4AACE}" sibTransId="{0D084F33-8814-4B47-BD19-8651785B3FD9}"/>
    <dgm:cxn modelId="{6763D374-5DF0-435B-9A37-797051666C36}" type="presParOf" srcId="{60C97761-4A6A-4B3C-97F6-E0058B15473B}" destId="{0E9C4455-3D06-4A3D-80C1-19A64899B069}" srcOrd="0" destOrd="0" presId="urn:microsoft.com/office/officeart/2005/8/layout/hChevron3"/>
    <dgm:cxn modelId="{2DD1F63B-12C6-4C1F-A983-DEB0EF022300}" type="presParOf" srcId="{60C97761-4A6A-4B3C-97F6-E0058B15473B}" destId="{2CC1C545-A243-44D2-91CB-78B79952217D}" srcOrd="1" destOrd="0" presId="urn:microsoft.com/office/officeart/2005/8/layout/hChevron3"/>
    <dgm:cxn modelId="{9F674479-9EAD-4193-8A6A-7F15F1FEEBFF}" type="presParOf" srcId="{60C97761-4A6A-4B3C-97F6-E0058B15473B}" destId="{3C654314-71ED-4579-827F-14B5D1F969F3}" srcOrd="2"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6EF33-F91A-4EE0-AD2B-F3A400C7F4BD}">
      <dsp:nvSpPr>
        <dsp:cNvPr id="0" name=""/>
        <dsp:cNvSpPr/>
      </dsp:nvSpPr>
      <dsp:spPr>
        <a:xfrm rot="5400000">
          <a:off x="4577698" y="-3018687"/>
          <a:ext cx="770931" cy="6922990"/>
        </a:xfrm>
        <a:prstGeom prst="round2SameRect">
          <a:avLst/>
        </a:prstGeom>
        <a:noFill/>
        <a:ln w="25400" cap="flat" cmpd="sng" algn="ctr">
          <a:solidFill>
            <a:srgbClr val="34B4E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7800" lvl="1" indent="-177800" algn="l" defTabSz="444500">
            <a:lnSpc>
              <a:spcPct val="90000"/>
            </a:lnSpc>
            <a:spcBef>
              <a:spcPct val="0"/>
            </a:spcBef>
            <a:spcAft>
              <a:spcPct val="15000"/>
            </a:spcAft>
            <a:buChar char="•"/>
          </a:pPr>
          <a:r>
            <a:rPr lang="en-US" sz="1000" kern="1200" noProof="0" dirty="0"/>
            <a:t>ORES/ORES Assets operate essential utility service : electricity and gas distribution and public lighting</a:t>
          </a:r>
        </a:p>
        <a:p>
          <a:pPr marL="177800" lvl="1" indent="-177800" algn="l" defTabSz="444500">
            <a:lnSpc>
              <a:spcPct val="90000"/>
            </a:lnSpc>
            <a:spcBef>
              <a:spcPct val="0"/>
            </a:spcBef>
            <a:spcAft>
              <a:spcPct val="15000"/>
            </a:spcAft>
            <a:buChar char="•"/>
          </a:pPr>
          <a:r>
            <a:rPr lang="en-US" sz="1000" kern="1200" noProof="0" dirty="0"/>
            <a:t>ORES/ORES Assets carry out numerous public services obligations</a:t>
          </a:r>
        </a:p>
        <a:p>
          <a:pPr marL="177800" lvl="1" indent="-177800" algn="l" defTabSz="444500">
            <a:lnSpc>
              <a:spcPct val="90000"/>
            </a:lnSpc>
            <a:spcBef>
              <a:spcPct val="0"/>
            </a:spcBef>
            <a:spcAft>
              <a:spcPct val="15000"/>
            </a:spcAft>
            <a:buChar char="•"/>
          </a:pPr>
          <a:r>
            <a:rPr lang="en-US" sz="1000" kern="1200" noProof="0" dirty="0"/>
            <a:t>ORES/ORES Assets cover more than 75% of the municipalities in the Walloon Region</a:t>
          </a:r>
        </a:p>
        <a:p>
          <a:pPr marL="177800" lvl="1" indent="-177800" algn="l" defTabSz="444500">
            <a:lnSpc>
              <a:spcPct val="90000"/>
            </a:lnSpc>
            <a:spcBef>
              <a:spcPct val="0"/>
            </a:spcBef>
            <a:spcAft>
              <a:spcPct val="15000"/>
            </a:spcAft>
            <a:buChar char="•"/>
          </a:pPr>
          <a:r>
            <a:rPr lang="en-US" sz="1000" kern="1200" noProof="0" dirty="0"/>
            <a:t>ORES provides the daily distribution of energy to more than 1,4 million households and small and medium-sized enterprise in the Walloon Region</a:t>
          </a:r>
        </a:p>
      </dsp:txBody>
      <dsp:txXfrm rot="-5400000">
        <a:off x="1501669" y="94976"/>
        <a:ext cx="6885356" cy="695663"/>
      </dsp:txXfrm>
    </dsp:sp>
    <dsp:sp modelId="{392E653E-335A-4C69-AF82-E89C7E25DCCD}">
      <dsp:nvSpPr>
        <dsp:cNvPr id="0" name=""/>
        <dsp:cNvSpPr/>
      </dsp:nvSpPr>
      <dsp:spPr>
        <a:xfrm>
          <a:off x="0" y="0"/>
          <a:ext cx="1501391" cy="8843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kern="1200" noProof="0" dirty="0"/>
            <a:t>Strategic importance for the Walloon Region</a:t>
          </a:r>
        </a:p>
      </dsp:txBody>
      <dsp:txXfrm>
        <a:off x="43171" y="43171"/>
        <a:ext cx="1415049" cy="798011"/>
      </dsp:txXfrm>
    </dsp:sp>
    <dsp:sp modelId="{7BE6C705-245A-4964-84D7-FA8F098F8BE7}">
      <dsp:nvSpPr>
        <dsp:cNvPr id="0" name=""/>
        <dsp:cNvSpPr/>
      </dsp:nvSpPr>
      <dsp:spPr>
        <a:xfrm rot="5400000">
          <a:off x="4763228" y="-2339405"/>
          <a:ext cx="388134" cy="6931946"/>
        </a:xfrm>
        <a:prstGeom prst="round2SameRect">
          <a:avLst/>
        </a:prstGeom>
        <a:noFill/>
        <a:ln w="25400" cap="flat" cmpd="sng" algn="ctr">
          <a:solidFill>
            <a:srgbClr val="34B4E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7800" lvl="1" indent="-177800" algn="l" defTabSz="444500">
            <a:lnSpc>
              <a:spcPct val="90000"/>
            </a:lnSpc>
            <a:spcBef>
              <a:spcPct val="0"/>
            </a:spcBef>
            <a:spcAft>
              <a:spcPct val="15000"/>
            </a:spcAft>
            <a:buChar char="•"/>
          </a:pPr>
          <a:r>
            <a:rPr lang="en-US" sz="1000" kern="1200" noProof="0" dirty="0"/>
            <a:t>ORES Assets has a legally based regional monopoly for electricity and gas distribution to households and small and medium-sized enterprise </a:t>
          </a:r>
        </a:p>
      </dsp:txBody>
      <dsp:txXfrm rot="-5400000">
        <a:off x="1491323" y="951447"/>
        <a:ext cx="6912999" cy="350240"/>
      </dsp:txXfrm>
    </dsp:sp>
    <dsp:sp modelId="{C75EDB6E-E51D-4C03-91FB-A1B44EE67AD6}">
      <dsp:nvSpPr>
        <dsp:cNvPr id="0" name=""/>
        <dsp:cNvSpPr/>
      </dsp:nvSpPr>
      <dsp:spPr>
        <a:xfrm>
          <a:off x="277" y="907722"/>
          <a:ext cx="1491045" cy="437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kern="1200" noProof="0" dirty="0"/>
            <a:t>Legal monopolistic business</a:t>
          </a:r>
        </a:p>
      </dsp:txBody>
      <dsp:txXfrm>
        <a:off x="21643" y="929088"/>
        <a:ext cx="1448313" cy="394958"/>
      </dsp:txXfrm>
    </dsp:sp>
    <dsp:sp modelId="{D34429C3-C0FA-4B9C-8CF7-1C7656A485C3}">
      <dsp:nvSpPr>
        <dsp:cNvPr id="0" name=""/>
        <dsp:cNvSpPr/>
      </dsp:nvSpPr>
      <dsp:spPr>
        <a:xfrm rot="5400000">
          <a:off x="4719617" y="-1845879"/>
          <a:ext cx="490729" cy="6919906"/>
        </a:xfrm>
        <a:prstGeom prst="round2SameRect">
          <a:avLst/>
        </a:prstGeom>
        <a:noFill/>
        <a:ln w="25400" cap="flat" cmpd="sng" algn="ctr">
          <a:solidFill>
            <a:srgbClr val="34B4E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7800" lvl="1" indent="-177800" algn="l" defTabSz="444500">
            <a:lnSpc>
              <a:spcPct val="90000"/>
            </a:lnSpc>
            <a:spcBef>
              <a:spcPct val="0"/>
            </a:spcBef>
            <a:spcAft>
              <a:spcPct val="15000"/>
            </a:spcAft>
            <a:buChar char="•"/>
          </a:pPr>
          <a:r>
            <a:rPr lang="en-US" sz="1000" kern="1200" noProof="0" dirty="0"/>
            <a:t>ORES/ORES Assets is not involved in activities that are subject to competition related to production, trading and supply</a:t>
          </a:r>
        </a:p>
        <a:p>
          <a:pPr marL="177800" lvl="1" indent="-177800" algn="l" defTabSz="444500">
            <a:lnSpc>
              <a:spcPct val="90000"/>
            </a:lnSpc>
            <a:spcBef>
              <a:spcPct val="0"/>
            </a:spcBef>
            <a:spcAft>
              <a:spcPct val="15000"/>
            </a:spcAft>
            <a:buChar char="•"/>
          </a:pPr>
          <a:r>
            <a:rPr lang="en-US" sz="1000" kern="1200" noProof="0" dirty="0"/>
            <a:t>ORES Assets owns 100% of the distribution network infrastructure</a:t>
          </a:r>
        </a:p>
      </dsp:txBody>
      <dsp:txXfrm rot="-5400000">
        <a:off x="1505029" y="1392664"/>
        <a:ext cx="6895951" cy="442819"/>
      </dsp:txXfrm>
    </dsp:sp>
    <dsp:sp modelId="{DCFA0B4B-3552-46C0-81CC-DD6AD79280B8}">
      <dsp:nvSpPr>
        <dsp:cNvPr id="0" name=""/>
        <dsp:cNvSpPr/>
      </dsp:nvSpPr>
      <dsp:spPr>
        <a:xfrm>
          <a:off x="277" y="1368151"/>
          <a:ext cx="1500727" cy="4918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kern="1200" noProof="0" dirty="0"/>
            <a:t>Low business risk</a:t>
          </a:r>
        </a:p>
      </dsp:txBody>
      <dsp:txXfrm>
        <a:off x="24287" y="1392161"/>
        <a:ext cx="1452707" cy="443824"/>
      </dsp:txXfrm>
    </dsp:sp>
    <dsp:sp modelId="{5751BDF4-8DD1-4129-B8A6-EECD5825625C}">
      <dsp:nvSpPr>
        <dsp:cNvPr id="0" name=""/>
        <dsp:cNvSpPr/>
      </dsp:nvSpPr>
      <dsp:spPr>
        <a:xfrm rot="5400000">
          <a:off x="4594779" y="-1175585"/>
          <a:ext cx="732356" cy="6919906"/>
        </a:xfrm>
        <a:prstGeom prst="round2SameRect">
          <a:avLst/>
        </a:prstGeom>
        <a:noFill/>
        <a:ln w="25400" cap="flat" cmpd="sng" algn="ctr">
          <a:solidFill>
            <a:srgbClr val="34B4E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7800" lvl="1" indent="-177800" algn="l" defTabSz="444500">
            <a:lnSpc>
              <a:spcPct val="90000"/>
            </a:lnSpc>
            <a:spcBef>
              <a:spcPct val="0"/>
            </a:spcBef>
            <a:spcAft>
              <a:spcPct val="15000"/>
            </a:spcAft>
            <a:buChar char="•"/>
          </a:pPr>
          <a:r>
            <a:rPr lang="en-US" sz="1000" kern="1200" dirty="0">
              <a:latin typeface="Arial" charset="0"/>
            </a:rPr>
            <a:t>A</a:t>
          </a:r>
          <a:r>
            <a:rPr lang="en-US" sz="1000" b="0" kern="1200" dirty="0">
              <a:latin typeface="Arial" charset="0"/>
            </a:rPr>
            <a:t>ctivities </a:t>
          </a:r>
          <a:r>
            <a:rPr lang="en-GB" sz="1000" kern="1200" noProof="0" dirty="0"/>
            <a:t>conducted by ORES/ORES Assets are </a:t>
          </a:r>
          <a:r>
            <a:rPr lang="en-GB" sz="1000" kern="1200" dirty="0"/>
            <a:t>almost entirely </a:t>
          </a:r>
          <a:r>
            <a:rPr lang="en-GB" sz="1000" kern="1200" noProof="0" dirty="0"/>
            <a:t>regulated</a:t>
          </a:r>
          <a:endParaRPr lang="en-US" sz="1000" kern="1200" noProof="0" dirty="0"/>
        </a:p>
        <a:p>
          <a:pPr marL="177800" lvl="1" indent="-177800" algn="l" defTabSz="444500">
            <a:lnSpc>
              <a:spcPct val="90000"/>
            </a:lnSpc>
            <a:spcBef>
              <a:spcPct val="0"/>
            </a:spcBef>
            <a:spcAft>
              <a:spcPct val="15000"/>
            </a:spcAft>
            <a:buChar char="•"/>
          </a:pPr>
          <a:r>
            <a:rPr lang="en-US" sz="1000" kern="1200" noProof="0" dirty="0"/>
            <a:t>Predictable revenue of DSO based on a revenue cap model, determined in a legal and regulatory framework (regional framework) ; tariff mechanism with a-5 years regulatory period </a:t>
          </a:r>
        </a:p>
        <a:p>
          <a:pPr marL="177800" lvl="1" indent="-177800" algn="l" defTabSz="444500">
            <a:lnSpc>
              <a:spcPct val="90000"/>
            </a:lnSpc>
            <a:spcBef>
              <a:spcPct val="0"/>
            </a:spcBef>
            <a:spcAft>
              <a:spcPct val="15000"/>
            </a:spcAft>
            <a:buChar char="•"/>
          </a:pPr>
          <a:r>
            <a:rPr lang="en-US" sz="1000" kern="1200" noProof="0" dirty="0"/>
            <a:t>Tariffs 2019-2023 approved by the CWaPE (regional regulator)</a:t>
          </a:r>
        </a:p>
      </dsp:txBody>
      <dsp:txXfrm rot="-5400000">
        <a:off x="1501005" y="1953940"/>
        <a:ext cx="6884155" cy="660854"/>
      </dsp:txXfrm>
    </dsp:sp>
    <dsp:sp modelId="{7EC4B5C9-B44F-4AD9-81EB-213F65A17DE1}">
      <dsp:nvSpPr>
        <dsp:cNvPr id="0" name=""/>
        <dsp:cNvSpPr/>
      </dsp:nvSpPr>
      <dsp:spPr>
        <a:xfrm>
          <a:off x="277" y="1882733"/>
          <a:ext cx="1500727" cy="8032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kern="1200" noProof="0" dirty="0"/>
            <a:t>Regulated business and predictable cash flow generation</a:t>
          </a:r>
        </a:p>
      </dsp:txBody>
      <dsp:txXfrm>
        <a:off x="39489" y="1921945"/>
        <a:ext cx="1422303" cy="724844"/>
      </dsp:txXfrm>
    </dsp:sp>
    <dsp:sp modelId="{A8CDD297-3163-4769-A447-E76E9295292C}">
      <dsp:nvSpPr>
        <dsp:cNvPr id="0" name=""/>
        <dsp:cNvSpPr/>
      </dsp:nvSpPr>
      <dsp:spPr>
        <a:xfrm rot="5400000">
          <a:off x="4747234" y="-482452"/>
          <a:ext cx="427448" cy="6919906"/>
        </a:xfrm>
        <a:prstGeom prst="round2SameRect">
          <a:avLst/>
        </a:prstGeom>
        <a:noFill/>
        <a:ln w="25400" cap="flat" cmpd="sng" algn="ctr">
          <a:solidFill>
            <a:srgbClr val="34B4E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7800" lvl="1" indent="-177800" algn="l" defTabSz="444500">
            <a:lnSpc>
              <a:spcPct val="90000"/>
            </a:lnSpc>
            <a:spcBef>
              <a:spcPct val="0"/>
            </a:spcBef>
            <a:spcAft>
              <a:spcPct val="15000"/>
            </a:spcAft>
            <a:buChar char="•"/>
          </a:pPr>
          <a:r>
            <a:rPr lang="en-GB" sz="1000" kern="1200" noProof="0" dirty="0"/>
            <a:t>Healthy balance sheet structure and financial leverage </a:t>
          </a:r>
          <a:r>
            <a:rPr lang="en-US" sz="1000" kern="1200" noProof="0" dirty="0"/>
            <a:t>(gearing normative : equity ratio : 47,5%)</a:t>
          </a:r>
        </a:p>
      </dsp:txBody>
      <dsp:txXfrm rot="-5400000">
        <a:off x="1501005" y="2784643"/>
        <a:ext cx="6899040" cy="385716"/>
      </dsp:txXfrm>
    </dsp:sp>
    <dsp:sp modelId="{F397E996-220C-4029-BAD1-EC37BABFAF1F}">
      <dsp:nvSpPr>
        <dsp:cNvPr id="0" name=""/>
        <dsp:cNvSpPr/>
      </dsp:nvSpPr>
      <dsp:spPr>
        <a:xfrm>
          <a:off x="277" y="2708740"/>
          <a:ext cx="1500727" cy="53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Healthy balance sheet structure</a:t>
          </a:r>
          <a:endParaRPr lang="en-US" sz="1100" b="1" kern="1200" noProof="0" dirty="0"/>
        </a:p>
      </dsp:txBody>
      <dsp:txXfrm>
        <a:off x="26517" y="2734980"/>
        <a:ext cx="1448247" cy="485040"/>
      </dsp:txXfrm>
    </dsp:sp>
    <dsp:sp modelId="{3A4F9C81-866B-48A7-A676-81852BDD2BDA}">
      <dsp:nvSpPr>
        <dsp:cNvPr id="0" name=""/>
        <dsp:cNvSpPr/>
      </dsp:nvSpPr>
      <dsp:spPr>
        <a:xfrm rot="5400000">
          <a:off x="4637572" y="170475"/>
          <a:ext cx="644517" cy="6930209"/>
        </a:xfrm>
        <a:prstGeom prst="round2SameRect">
          <a:avLst/>
        </a:prstGeom>
        <a:noFill/>
        <a:ln w="25400" cap="flat" cmpd="sng" algn="ctr">
          <a:solidFill>
            <a:srgbClr val="34B4E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7800" lvl="1" indent="-177800" algn="l" defTabSz="444500">
            <a:lnSpc>
              <a:spcPct val="90000"/>
            </a:lnSpc>
            <a:spcBef>
              <a:spcPct val="0"/>
            </a:spcBef>
            <a:spcAft>
              <a:spcPct val="15000"/>
            </a:spcAft>
            <a:buChar char="•"/>
          </a:pPr>
          <a:r>
            <a:rPr lang="en-US" sz="1000" kern="1200" noProof="0" dirty="0">
              <a:solidFill>
                <a:schemeClr val="tx1"/>
              </a:solidFill>
            </a:rPr>
            <a:t>ORES acts as the sole entity for ORES Assets in the Walloon Region</a:t>
          </a:r>
        </a:p>
        <a:p>
          <a:pPr marL="177800" lvl="1" indent="-177800" algn="l" defTabSz="444500">
            <a:lnSpc>
              <a:spcPct val="90000"/>
            </a:lnSpc>
            <a:spcBef>
              <a:spcPct val="0"/>
            </a:spcBef>
            <a:spcAft>
              <a:spcPct val="15000"/>
            </a:spcAft>
            <a:buChar char="•"/>
          </a:pPr>
          <a:r>
            <a:rPr lang="en-US" sz="1000" kern="1200" noProof="0" dirty="0">
              <a:solidFill>
                <a:schemeClr val="tx1"/>
              </a:solidFill>
            </a:rPr>
            <a:t>“Mirrored” Boards of directors, Audit committees and (appointment) and remuneration committees (ORES and ORES Assets)</a:t>
          </a:r>
          <a:endParaRPr lang="en-BE" sz="1000" kern="1200" noProof="0" dirty="0">
            <a:solidFill>
              <a:schemeClr val="tx1"/>
            </a:solidFill>
          </a:endParaRPr>
        </a:p>
      </dsp:txBody>
      <dsp:txXfrm rot="-5400000">
        <a:off x="1494727" y="3344784"/>
        <a:ext cx="6898746" cy="581591"/>
      </dsp:txXfrm>
    </dsp:sp>
    <dsp:sp modelId="{12A1A346-752B-46CD-BEE7-7497FD74D963}">
      <dsp:nvSpPr>
        <dsp:cNvPr id="0" name=""/>
        <dsp:cNvSpPr/>
      </dsp:nvSpPr>
      <dsp:spPr>
        <a:xfrm>
          <a:off x="277" y="3268999"/>
          <a:ext cx="1488843" cy="706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fr-BE" sz="1100" b="1" kern="1200" dirty="0"/>
            <a:t>Efficient operating structure</a:t>
          </a:r>
          <a:endParaRPr lang="en-US" sz="1100" b="1" kern="1200" dirty="0"/>
        </a:p>
      </dsp:txBody>
      <dsp:txXfrm>
        <a:off x="34756" y="3303478"/>
        <a:ext cx="1419885" cy="637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A37FF-7290-477C-915D-3E7BE37008FC}">
      <dsp:nvSpPr>
        <dsp:cNvPr id="0" name=""/>
        <dsp:cNvSpPr/>
      </dsp:nvSpPr>
      <dsp:spPr>
        <a:xfrm>
          <a:off x="4006" y="0"/>
          <a:ext cx="2332003" cy="91712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ts val="0"/>
            </a:spcAft>
            <a:buNone/>
          </a:pPr>
          <a:r>
            <a:rPr lang="en-GB" sz="1600" b="1" kern="1200" noProof="0" dirty="0"/>
            <a:t>Until 2014</a:t>
          </a:r>
        </a:p>
        <a:p>
          <a:pPr marL="0" lvl="0" indent="0" algn="ctr" defTabSz="711200">
            <a:lnSpc>
              <a:spcPct val="90000"/>
            </a:lnSpc>
            <a:spcBef>
              <a:spcPct val="0"/>
            </a:spcBef>
            <a:spcAft>
              <a:spcPts val="0"/>
            </a:spcAft>
            <a:buNone/>
          </a:pPr>
          <a:r>
            <a:rPr lang="en-GB" sz="1000" b="1" kern="1200" noProof="0" dirty="0"/>
            <a:t>Tariff methodology and tariff approval by the Creg on a “Cost plus” basis</a:t>
          </a:r>
        </a:p>
      </dsp:txBody>
      <dsp:txXfrm>
        <a:off x="462570" y="0"/>
        <a:ext cx="1414876" cy="917127"/>
      </dsp:txXfrm>
    </dsp:sp>
    <dsp:sp modelId="{37A30A0C-C28B-4919-B057-E5BC8FE0CCFB}">
      <dsp:nvSpPr>
        <dsp:cNvPr id="0" name=""/>
        <dsp:cNvSpPr/>
      </dsp:nvSpPr>
      <dsp:spPr>
        <a:xfrm>
          <a:off x="2102809" y="0"/>
          <a:ext cx="2332003" cy="917127"/>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100000"/>
            </a:lnSpc>
            <a:spcBef>
              <a:spcPct val="0"/>
            </a:spcBef>
            <a:spcAft>
              <a:spcPts val="0"/>
            </a:spcAft>
            <a:buNone/>
          </a:pPr>
          <a:r>
            <a:rPr lang="en-GB" sz="1600" b="1" kern="1200" noProof="0" dirty="0"/>
            <a:t>2015 to 2018</a:t>
          </a:r>
          <a:endParaRPr lang="en-GB" sz="1000" b="1" kern="1200" noProof="0" dirty="0"/>
        </a:p>
        <a:p>
          <a:pPr marL="0" lvl="0" indent="0" algn="ctr" defTabSz="711200">
            <a:lnSpc>
              <a:spcPct val="100000"/>
            </a:lnSpc>
            <a:spcBef>
              <a:spcPct val="0"/>
            </a:spcBef>
            <a:spcAft>
              <a:spcPts val="0"/>
            </a:spcAft>
            <a:buNone/>
          </a:pPr>
          <a:r>
            <a:rPr lang="en-GB" sz="1000" b="1" kern="1200" noProof="0" dirty="0"/>
            <a:t>Tariff methodology and tariff approval by the CWaPE on a “Cost plus” basis</a:t>
          </a:r>
        </a:p>
      </dsp:txBody>
      <dsp:txXfrm>
        <a:off x="2561373" y="0"/>
        <a:ext cx="1414876" cy="917127"/>
      </dsp:txXfrm>
    </dsp:sp>
    <dsp:sp modelId="{81D603FE-0B20-42D2-A69C-ACEC392E75D7}">
      <dsp:nvSpPr>
        <dsp:cNvPr id="0" name=""/>
        <dsp:cNvSpPr/>
      </dsp:nvSpPr>
      <dsp:spPr>
        <a:xfrm>
          <a:off x="4201612" y="0"/>
          <a:ext cx="2332003" cy="917127"/>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ts val="0"/>
            </a:spcAft>
            <a:buNone/>
          </a:pPr>
          <a:r>
            <a:rPr lang="en-GB" sz="1600" b="1" kern="1200" noProof="0" dirty="0"/>
            <a:t>2019-2023</a:t>
          </a:r>
        </a:p>
        <a:p>
          <a:pPr marL="0" lvl="0" indent="0" algn="ctr" defTabSz="711200">
            <a:lnSpc>
              <a:spcPct val="90000"/>
            </a:lnSpc>
            <a:spcBef>
              <a:spcPct val="0"/>
            </a:spcBef>
            <a:spcAft>
              <a:spcPts val="0"/>
            </a:spcAft>
            <a:buNone/>
          </a:pPr>
          <a:r>
            <a:rPr lang="en-GB" sz="1000" b="1" kern="1200" noProof="0" dirty="0"/>
            <a:t>Tariff methodology and tariff approval by the CWaPE on a “Revenue cap” basis</a:t>
          </a:r>
        </a:p>
      </dsp:txBody>
      <dsp:txXfrm>
        <a:off x="4660176" y="0"/>
        <a:ext cx="1414876" cy="917127"/>
      </dsp:txXfrm>
    </dsp:sp>
    <dsp:sp modelId="{85F445FF-A17F-4236-985B-3C7B2640057D}">
      <dsp:nvSpPr>
        <dsp:cNvPr id="0" name=""/>
        <dsp:cNvSpPr/>
      </dsp:nvSpPr>
      <dsp:spPr>
        <a:xfrm>
          <a:off x="6300416" y="0"/>
          <a:ext cx="2332003" cy="917127"/>
        </a:xfrm>
        <a:prstGeom prst="chevron">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BE" sz="1600" b="1" kern="1200" dirty="0">
              <a:solidFill>
                <a:schemeClr val="tx1">
                  <a:lumMod val="50000"/>
                  <a:lumOff val="50000"/>
                </a:schemeClr>
              </a:solidFill>
            </a:rPr>
            <a:t>2024-2028</a:t>
          </a:r>
        </a:p>
        <a:p>
          <a:pPr marL="0" lvl="0" indent="0" algn="ctr" defTabSz="711200">
            <a:lnSpc>
              <a:spcPct val="90000"/>
            </a:lnSpc>
            <a:spcBef>
              <a:spcPct val="0"/>
            </a:spcBef>
            <a:spcAft>
              <a:spcPct val="35000"/>
            </a:spcAft>
            <a:buNone/>
          </a:pPr>
          <a:r>
            <a:rPr lang="en-US" sz="1000" b="0" kern="1200" noProof="0" dirty="0">
              <a:solidFill>
                <a:schemeClr val="tx1">
                  <a:lumMod val="50000"/>
                  <a:lumOff val="50000"/>
                </a:schemeClr>
              </a:solidFill>
            </a:rPr>
            <a:t>Tariff methodology to be determined</a:t>
          </a:r>
        </a:p>
        <a:p>
          <a:pPr marL="0" lvl="0" indent="0" algn="ctr" defTabSz="711200">
            <a:lnSpc>
              <a:spcPct val="90000"/>
            </a:lnSpc>
            <a:spcBef>
              <a:spcPct val="0"/>
            </a:spcBef>
            <a:spcAft>
              <a:spcPct val="35000"/>
            </a:spcAft>
            <a:buNone/>
          </a:pPr>
          <a:endParaRPr lang="en-BE" sz="1600" kern="1200" dirty="0">
            <a:solidFill>
              <a:schemeClr val="tx1">
                <a:lumMod val="50000"/>
                <a:lumOff val="50000"/>
              </a:schemeClr>
            </a:solidFill>
          </a:endParaRPr>
        </a:p>
      </dsp:txBody>
      <dsp:txXfrm>
        <a:off x="6758980" y="0"/>
        <a:ext cx="1414876" cy="917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C4455-3D06-4A3D-80C1-19A64899B069}">
      <dsp:nvSpPr>
        <dsp:cNvPr id="0" name=""/>
        <dsp:cNvSpPr/>
      </dsp:nvSpPr>
      <dsp:spPr>
        <a:xfrm rot="10800000" flipV="1">
          <a:off x="0" y="0"/>
          <a:ext cx="3744026" cy="17428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l" defTabSz="400050">
            <a:lnSpc>
              <a:spcPct val="90000"/>
            </a:lnSpc>
            <a:spcBef>
              <a:spcPct val="0"/>
            </a:spcBef>
            <a:spcAft>
              <a:spcPct val="35000"/>
            </a:spcAft>
            <a:buNone/>
          </a:pPr>
          <a:r>
            <a:rPr lang="en-US" sz="900" b="1" kern="1200" noProof="0" dirty="0"/>
            <a:t>Creg competency</a:t>
          </a:r>
          <a:endParaRPr lang="en-US" sz="900" b="1" kern="1200" noProof="0" dirty="0">
            <a:highlight>
              <a:srgbClr val="FFFF00"/>
            </a:highlight>
          </a:endParaRPr>
        </a:p>
      </dsp:txBody>
      <dsp:txXfrm rot="-10800000">
        <a:off x="43571" y="0"/>
        <a:ext cx="3700455" cy="174286"/>
      </dsp:txXfrm>
    </dsp:sp>
    <dsp:sp modelId="{3C654314-71ED-4579-827F-14B5D1F969F3}">
      <dsp:nvSpPr>
        <dsp:cNvPr id="0" name=""/>
        <dsp:cNvSpPr/>
      </dsp:nvSpPr>
      <dsp:spPr>
        <a:xfrm>
          <a:off x="2065576" y="0"/>
          <a:ext cx="6872250" cy="174286"/>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US" sz="900" b="1" kern="1200" noProof="0" dirty="0"/>
            <a:t>CWaPE competency</a:t>
          </a:r>
          <a:endParaRPr lang="en-US" sz="900" b="1" kern="1200" noProof="0" dirty="0">
            <a:highlight>
              <a:srgbClr val="FFFF00"/>
            </a:highlight>
          </a:endParaRPr>
        </a:p>
      </dsp:txBody>
      <dsp:txXfrm>
        <a:off x="2152719" y="0"/>
        <a:ext cx="6697964" cy="1742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0.05558</cdr:x>
      <cdr:y>0.86602</cdr:y>
    </cdr:from>
    <cdr:to>
      <cdr:x>0.94442</cdr:x>
      <cdr:y>1</cdr:y>
    </cdr:to>
    <cdr:sp macro="" textlink="">
      <cdr:nvSpPr>
        <cdr:cNvPr id="2" name="ZoneTexte 1">
          <a:extLst xmlns:a="http://schemas.openxmlformats.org/drawingml/2006/main">
            <a:ext uri="{FF2B5EF4-FFF2-40B4-BE49-F238E27FC236}">
              <a16:creationId xmlns:a16="http://schemas.microsoft.com/office/drawing/2014/main" id="{5632ECBA-EC03-49F5-92E0-85E5AD7EB840}"/>
            </a:ext>
          </a:extLst>
        </cdr:cNvPr>
        <cdr:cNvSpPr txBox="1"/>
      </cdr:nvSpPr>
      <cdr:spPr>
        <a:xfrm xmlns:a="http://schemas.openxmlformats.org/drawingml/2006/main">
          <a:off x="234129" y="1861825"/>
          <a:ext cx="374441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         Leaks LP / 100 km                     Leaks MP / 100 km</a:t>
          </a:r>
        </a:p>
      </cdr:txBody>
    </cdr:sp>
  </cdr:relSizeAnchor>
  <cdr:relSizeAnchor xmlns:cdr="http://schemas.openxmlformats.org/drawingml/2006/chartDrawing">
    <cdr:from>
      <cdr:x>0.08547</cdr:x>
      <cdr:y>0.93301</cdr:y>
    </cdr:from>
    <cdr:to>
      <cdr:x>0.13675</cdr:x>
      <cdr:y>0.93301</cdr:y>
    </cdr:to>
    <cdr:cxnSp macro="">
      <cdr:nvCxnSpPr>
        <cdr:cNvPr id="4" name="Connecteur droit 3">
          <a:extLst xmlns:a="http://schemas.openxmlformats.org/drawingml/2006/main">
            <a:ext uri="{FF2B5EF4-FFF2-40B4-BE49-F238E27FC236}">
              <a16:creationId xmlns:a16="http://schemas.microsoft.com/office/drawing/2014/main" id="{390C6382-DB86-4E61-9E6C-AC3E6CBC9F16}"/>
            </a:ext>
          </a:extLst>
        </cdr:cNvPr>
        <cdr:cNvCxnSpPr/>
      </cdr:nvCxnSpPr>
      <cdr:spPr>
        <a:xfrm xmlns:a="http://schemas.openxmlformats.org/drawingml/2006/main">
          <a:off x="360040" y="2005841"/>
          <a:ext cx="216024" cy="0"/>
        </a:xfrm>
        <a:prstGeom xmlns:a="http://schemas.openxmlformats.org/drawingml/2006/main" prst="line">
          <a:avLst/>
        </a:prstGeom>
        <a:ln xmlns:a="http://schemas.openxmlformats.org/drawingml/2006/main" w="28575">
          <a:solidFill>
            <a:schemeClr val="accent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0.56407</cdr:x>
      <cdr:y>0.93301</cdr:y>
    </cdr:from>
    <cdr:to>
      <cdr:x>0.61535</cdr:x>
      <cdr:y>0.93301</cdr:y>
    </cdr:to>
    <cdr:cxnSp macro="">
      <cdr:nvCxnSpPr>
        <cdr:cNvPr id="5" name="Connecteur droit 4">
          <a:extLst xmlns:a="http://schemas.openxmlformats.org/drawingml/2006/main">
            <a:ext uri="{FF2B5EF4-FFF2-40B4-BE49-F238E27FC236}">
              <a16:creationId xmlns:a16="http://schemas.microsoft.com/office/drawing/2014/main" id="{24A3F952-9031-4EDB-8371-E137FAB834F2}"/>
            </a:ext>
          </a:extLst>
        </cdr:cNvPr>
        <cdr:cNvCxnSpPr/>
      </cdr:nvCxnSpPr>
      <cdr:spPr>
        <a:xfrm xmlns:a="http://schemas.openxmlformats.org/drawingml/2006/main">
          <a:off x="2376264" y="2005841"/>
          <a:ext cx="216024" cy="0"/>
        </a:xfrm>
        <a:prstGeom xmlns:a="http://schemas.openxmlformats.org/drawingml/2006/main" prst="line">
          <a:avLst/>
        </a:prstGeom>
        <a:ln xmlns:a="http://schemas.openxmlformats.org/drawingml/2006/main" w="28575">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0.69669</cdr:x>
      <cdr:y>0.01964</cdr:y>
    </cdr:from>
    <cdr:to>
      <cdr:x>0.80566</cdr:x>
      <cdr:y>0.11015</cdr:y>
    </cdr:to>
    <cdr:sp macro="" textlink="">
      <cdr:nvSpPr>
        <cdr:cNvPr id="2" name="Rectangle 1"/>
        <cdr:cNvSpPr/>
      </cdr:nvSpPr>
      <cdr:spPr>
        <a:xfrm xmlns:a="http://schemas.openxmlformats.org/drawingml/2006/main">
          <a:off x="5618419" y="72008"/>
          <a:ext cx="878788" cy="3319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b="1" dirty="0">
              <a:solidFill>
                <a:schemeClr val="tx1"/>
              </a:solidFill>
            </a:rPr>
            <a:t>2,286.1</a:t>
          </a:r>
        </a:p>
        <a:p xmlns:a="http://schemas.openxmlformats.org/drawingml/2006/main">
          <a:endParaRPr lang="en-US" sz="2000" b="1" dirty="0">
            <a:solidFill>
              <a:schemeClr val="tx1">
                <a:lumMod val="65000"/>
                <a:lumOff val="35000"/>
              </a:schemeClr>
            </a:solidFill>
          </a:endParaRPr>
        </a:p>
      </cdr:txBody>
    </cdr:sp>
  </cdr:relSizeAnchor>
  <cdr:relSizeAnchor xmlns:cdr="http://schemas.openxmlformats.org/drawingml/2006/chartDrawing">
    <cdr:from>
      <cdr:x>0.02701</cdr:x>
      <cdr:y>0.02086</cdr:y>
    </cdr:from>
    <cdr:to>
      <cdr:x>0.14282</cdr:x>
      <cdr:y>0.10899</cdr:y>
    </cdr:to>
    <cdr:sp macro="" textlink="">
      <cdr:nvSpPr>
        <cdr:cNvPr id="3" name="Rectangle 2"/>
        <cdr:cNvSpPr/>
      </cdr:nvSpPr>
      <cdr:spPr>
        <a:xfrm xmlns:a="http://schemas.openxmlformats.org/drawingml/2006/main">
          <a:off x="217819" y="72008"/>
          <a:ext cx="933950" cy="304157"/>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400" b="1" dirty="0">
              <a:solidFill>
                <a:schemeClr val="tx1"/>
              </a:solidFill>
            </a:rPr>
            <a:t>2,245.3</a:t>
          </a:r>
          <a:endParaRPr lang="en-US" sz="2000" b="1" dirty="0">
            <a:solidFill>
              <a:schemeClr val="tx1"/>
            </a:solidFill>
          </a:endParaRPr>
        </a:p>
      </cdr:txBody>
    </cdr:sp>
  </cdr:relSizeAnchor>
  <cdr:relSizeAnchor xmlns:cdr="http://schemas.openxmlformats.org/drawingml/2006/chartDrawing">
    <cdr:from>
      <cdr:x>0.61521</cdr:x>
      <cdr:y>0.59765</cdr:y>
    </cdr:from>
    <cdr:to>
      <cdr:x>0.69383</cdr:x>
      <cdr:y>0.68547</cdr:y>
    </cdr:to>
    <cdr:sp macro="" textlink="">
      <cdr:nvSpPr>
        <cdr:cNvPr id="5" name="ZoneTexte 4"/>
        <cdr:cNvSpPr txBox="1"/>
      </cdr:nvSpPr>
      <cdr:spPr>
        <a:xfrm xmlns:a="http://schemas.openxmlformats.org/drawingml/2006/main">
          <a:off x="5515000" y="2657486"/>
          <a:ext cx="704788" cy="3904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BE" sz="1800" dirty="0"/>
        </a:p>
      </cdr:txBody>
    </cdr:sp>
  </cdr:relSizeAnchor>
  <cdr:relSizeAnchor xmlns:cdr="http://schemas.openxmlformats.org/drawingml/2006/chartDrawing">
    <cdr:from>
      <cdr:x>0.80868</cdr:x>
      <cdr:y>0.11781</cdr:y>
    </cdr:from>
    <cdr:to>
      <cdr:x>0.99619</cdr:x>
      <cdr:y>0.41234</cdr:y>
    </cdr:to>
    <cdr:sp macro="" textlink="">
      <cdr:nvSpPr>
        <cdr:cNvPr id="7" name="Rectangle à coins arrondis 3"/>
        <cdr:cNvSpPr/>
      </cdr:nvSpPr>
      <cdr:spPr>
        <a:xfrm xmlns:a="http://schemas.openxmlformats.org/drawingml/2006/main">
          <a:off x="6521592" y="432048"/>
          <a:ext cx="1512174" cy="1080115"/>
        </a:xfrm>
        <a:prstGeom xmlns:a="http://schemas.openxmlformats.org/drawingml/2006/main" prst="roundRect">
          <a:avLst/>
        </a:prstGeom>
        <a:noFill xmlns:a="http://schemas.openxmlformats.org/drawingml/2006/main"/>
        <a:ln xmlns:a="http://schemas.openxmlformats.org/drawingml/2006/main" w="28575" cap="flat" cmpd="sng" algn="ctr">
          <a:solidFill>
            <a:sysClr val="windowText" lastClr="000000">
              <a:lumMod val="50000"/>
              <a:lumOff val="50000"/>
            </a:sys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BE" sz="1400" dirty="0">
              <a:solidFill>
                <a:schemeClr val="tx1"/>
              </a:solidFill>
              <a:latin typeface="Arial" panose="020B0604020202020204" pitchFamily="34" charset="0"/>
              <a:cs typeface="Arial" panose="020B0604020202020204" pitchFamily="34" charset="0"/>
            </a:rPr>
            <a:t>Gross </a:t>
          </a:r>
          <a:r>
            <a:rPr lang="fr-BE" sz="1400" dirty="0" err="1">
              <a:solidFill>
                <a:schemeClr val="tx1"/>
              </a:solidFill>
              <a:latin typeface="Arial" panose="020B0604020202020204" pitchFamily="34" charset="0"/>
              <a:cs typeface="Arial" panose="020B0604020202020204" pitchFamily="34" charset="0"/>
            </a:rPr>
            <a:t>debt</a:t>
          </a:r>
          <a:r>
            <a:rPr lang="fr-BE" sz="1400" dirty="0">
              <a:solidFill>
                <a:schemeClr val="tx1"/>
              </a:solidFill>
              <a:latin typeface="Arial" panose="020B0604020202020204" pitchFamily="34" charset="0"/>
              <a:cs typeface="Arial" panose="020B0604020202020204" pitchFamily="34" charset="0"/>
            </a:rPr>
            <a:t> :</a:t>
          </a:r>
        </a:p>
        <a:p xmlns:a="http://schemas.openxmlformats.org/drawingml/2006/main">
          <a:pPr algn="ctr"/>
          <a:r>
            <a:rPr lang="fr-BE" sz="1400" b="1" dirty="0">
              <a:solidFill>
                <a:schemeClr val="tx1"/>
              </a:solidFill>
              <a:latin typeface="Arial" panose="020B0604020202020204" pitchFamily="34" charset="0"/>
              <a:cs typeface="Arial" panose="020B0604020202020204" pitchFamily="34" charset="0"/>
            </a:rPr>
            <a:t>2,286.1 M€</a:t>
          </a:r>
        </a:p>
        <a:p xmlns:a="http://schemas.openxmlformats.org/drawingml/2006/main">
          <a:pPr algn="ctr"/>
          <a:endParaRPr lang="fr-BE" sz="200" dirty="0">
            <a:solidFill>
              <a:schemeClr val="tx1"/>
            </a:solidFill>
            <a:latin typeface="Arial" panose="020B0604020202020204" pitchFamily="34" charset="0"/>
            <a:cs typeface="Arial" panose="020B0604020202020204" pitchFamily="34" charset="0"/>
          </a:endParaRPr>
        </a:p>
        <a:p xmlns:a="http://schemas.openxmlformats.org/drawingml/2006/main">
          <a:pPr algn="ctr"/>
          <a:r>
            <a:rPr lang="fr-BE" sz="1400" dirty="0">
              <a:solidFill>
                <a:schemeClr val="tx1"/>
              </a:solidFill>
              <a:latin typeface="Arial" panose="020B0604020202020204" pitchFamily="34" charset="0"/>
              <a:cs typeface="Arial" panose="020B0604020202020204" pitchFamily="34" charset="0"/>
            </a:rPr>
            <a:t>Net </a:t>
          </a:r>
          <a:r>
            <a:rPr lang="fr-BE" sz="1400" dirty="0" err="1">
              <a:solidFill>
                <a:schemeClr val="tx1"/>
              </a:solidFill>
              <a:latin typeface="Arial" panose="020B0604020202020204" pitchFamily="34" charset="0"/>
              <a:cs typeface="Arial" panose="020B0604020202020204" pitchFamily="34" charset="0"/>
            </a:rPr>
            <a:t>debt</a:t>
          </a:r>
          <a:r>
            <a:rPr lang="fr-BE" sz="1400" dirty="0">
              <a:solidFill>
                <a:schemeClr val="tx1"/>
              </a:solidFill>
              <a:latin typeface="Arial" panose="020B0604020202020204" pitchFamily="34" charset="0"/>
              <a:cs typeface="Arial" panose="020B0604020202020204" pitchFamily="34" charset="0"/>
            </a:rPr>
            <a:t> :</a:t>
          </a:r>
        </a:p>
        <a:p xmlns:a="http://schemas.openxmlformats.org/drawingml/2006/main">
          <a:pPr algn="ctr"/>
          <a:r>
            <a:rPr lang="fr-BE" sz="1400" b="1" dirty="0">
              <a:solidFill>
                <a:schemeClr val="tx1"/>
              </a:solidFill>
              <a:latin typeface="Arial" panose="020B0604020202020204" pitchFamily="34" charset="0"/>
              <a:cs typeface="Arial" panose="020B0604020202020204" pitchFamily="34" charset="0"/>
            </a:rPr>
            <a:t> 2,067.5 M€</a:t>
          </a:r>
          <a:endParaRPr lang="en-US" sz="1400" b="1"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0.80806</cdr:x>
      <cdr:y>0.56943</cdr:y>
    </cdr:from>
    <cdr:to>
      <cdr:x>1</cdr:x>
      <cdr:y>0.90326</cdr:y>
    </cdr:to>
    <cdr:sp macro="" textlink="">
      <cdr:nvSpPr>
        <cdr:cNvPr id="9" name="Rectangle à coins arrondis 8"/>
        <cdr:cNvSpPr/>
      </cdr:nvSpPr>
      <cdr:spPr>
        <a:xfrm xmlns:a="http://schemas.openxmlformats.org/drawingml/2006/main">
          <a:off x="6516600" y="2088232"/>
          <a:ext cx="1547900" cy="1224238"/>
        </a:xfrm>
        <a:prstGeom xmlns:a="http://schemas.openxmlformats.org/drawingml/2006/main" prst="roundRect">
          <a:avLst/>
        </a:prstGeom>
        <a:noFill xmlns:a="http://schemas.openxmlformats.org/drawingml/2006/main"/>
        <a:ln xmlns:a="http://schemas.openxmlformats.org/drawingml/2006/main" w="28575" cap="flat" cmpd="sng" algn="ctr">
          <a:solidFill>
            <a:sysClr val="windowText" lastClr="000000">
              <a:lumMod val="50000"/>
              <a:lumOff val="50000"/>
            </a:sys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a:solidFill>
                <a:schemeClr val="tx1"/>
              </a:solidFill>
            </a:rPr>
            <a:t>Sensitivity of the debt to a  variation of 1% of the interest rate : </a:t>
          </a:r>
          <a:r>
            <a:rPr lang="en-US" sz="1400" b="1" dirty="0">
              <a:solidFill>
                <a:schemeClr val="tx1"/>
              </a:solidFill>
            </a:rPr>
            <a:t>0.01%</a:t>
          </a:r>
        </a:p>
      </cdr:txBody>
    </cdr:sp>
  </cdr:relSizeAnchor>
</c:userShapes>
</file>

<file path=ppt/drawings/drawing3.xml><?xml version="1.0" encoding="utf-8"?>
<c:userShapes xmlns:c="http://schemas.openxmlformats.org/drawingml/2006/chart">
  <cdr:relSizeAnchor xmlns:cdr="http://schemas.openxmlformats.org/drawingml/2006/chartDrawing">
    <cdr:from>
      <cdr:x>0.06694</cdr:x>
      <cdr:y>0.13598</cdr:y>
    </cdr:from>
    <cdr:to>
      <cdr:x>0.1653</cdr:x>
      <cdr:y>0.28661</cdr:y>
    </cdr:to>
    <cdr:sp macro="" textlink="">
      <cdr:nvSpPr>
        <cdr:cNvPr id="2" name="ZoneTexte 1"/>
        <cdr:cNvSpPr txBox="1"/>
      </cdr:nvSpPr>
      <cdr:spPr>
        <a:xfrm xmlns:a="http://schemas.openxmlformats.org/drawingml/2006/main">
          <a:off x="622300" y="825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BE" sz="1100"/>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quarter" idx="1"/>
          </p:nvPr>
        </p:nvSpPr>
        <p:spPr>
          <a:xfrm>
            <a:off x="0" y="8916036"/>
            <a:ext cx="1238860" cy="469265"/>
          </a:xfrm>
          <a:prstGeom prst="rect">
            <a:avLst/>
          </a:prstGeom>
        </p:spPr>
        <p:txBody>
          <a:bodyPr vert="horz" lIns="432000" tIns="45720" rIns="0" bIns="216000" rtlCol="0" anchor="b"/>
          <a:lstStyle>
            <a:lvl1pPr algn="r">
              <a:defRPr sz="1200"/>
            </a:lvl1pPr>
          </a:lstStyle>
          <a:p>
            <a:pPr algn="l"/>
            <a:fld id="{0F9764F7-BC65-4E01-8A53-AFA2E3495717}" type="datetimeFigureOut">
              <a:rPr lang="fr-BE" sz="1000" smtClean="0">
                <a:latin typeface="Arial" panose="020B0604020202020204" pitchFamily="34" charset="0"/>
                <a:cs typeface="Arial" panose="020B0604020202020204" pitchFamily="34" charset="0"/>
              </a:rPr>
              <a:pPr algn="l"/>
              <a:t>21-06-22</a:t>
            </a:fld>
            <a:endParaRPr lang="fr-BE" sz="1000" dirty="0">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3"/>
          </p:nvPr>
        </p:nvSpPr>
        <p:spPr>
          <a:xfrm>
            <a:off x="6233148" y="8914406"/>
            <a:ext cx="864509" cy="469265"/>
          </a:xfrm>
          <a:prstGeom prst="rect">
            <a:avLst/>
          </a:prstGeom>
        </p:spPr>
        <p:txBody>
          <a:bodyPr vert="horz" lIns="0" tIns="0" rIns="432000" bIns="216000" rtlCol="0" anchor="b"/>
          <a:lstStyle>
            <a:lvl1pPr algn="r">
              <a:defRPr sz="1200"/>
            </a:lvl1pPr>
          </a:lstStyle>
          <a:p>
            <a:fld id="{A0CA45C8-C5E4-48F9-80BE-395574C93A14}" type="slidenum">
              <a:rPr lang="fr-BE" sz="1000" smtClean="0">
                <a:latin typeface="Arial" panose="020B0604020202020204" pitchFamily="34" charset="0"/>
                <a:cs typeface="Arial" panose="020B0604020202020204" pitchFamily="34" charset="0"/>
              </a:rPr>
              <a:t>‹N°›</a:t>
            </a:fld>
            <a:endParaRPr lang="fr-BE" sz="1000" dirty="0">
              <a:latin typeface="Arial" panose="020B0604020202020204" pitchFamily="34" charset="0"/>
              <a:cs typeface="Arial" panose="020B0604020202020204" pitchFamily="34" charset="0"/>
            </a:endParaRPr>
          </a:p>
        </p:txBody>
      </p:sp>
      <p:pic>
        <p:nvPicPr>
          <p:cNvPr id="5123" name="Picture 3" descr="W:\06_0046\07_identite_visuelle\01_outils\04_documents_types\Papier_a_lettre\Standard\Correspondance_generale\Old\footer-header\2016\ORES_header_lettre_30mm.jpg"/>
          <p:cNvPicPr>
            <a:picLocks noChangeAspect="1" noChangeArrowheads="1"/>
          </p:cNvPicPr>
          <p:nvPr/>
        </p:nvPicPr>
        <p:blipFill rotWithShape="1">
          <a:blip r:embed="rId2">
            <a:extLst>
              <a:ext uri="{28A0092B-C50C-407E-A947-70E740481C1C}">
                <a14:useLocalDpi xmlns:a14="http://schemas.microsoft.com/office/drawing/2010/main" val="0"/>
              </a:ext>
            </a:extLst>
          </a:blip>
          <a:srcRect l="63016"/>
          <a:stretch/>
        </p:blipFill>
        <p:spPr bwMode="auto">
          <a:xfrm>
            <a:off x="4473686" y="0"/>
            <a:ext cx="2625613" cy="1004757"/>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pied de page 5"/>
          <p:cNvSpPr>
            <a:spLocks noGrp="1"/>
          </p:cNvSpPr>
          <p:nvPr>
            <p:ph type="ftr" sz="quarter" idx="2"/>
          </p:nvPr>
        </p:nvSpPr>
        <p:spPr>
          <a:xfrm>
            <a:off x="1313650" y="8916036"/>
            <a:ext cx="4472000" cy="469265"/>
          </a:xfrm>
          <a:prstGeom prst="rect">
            <a:avLst/>
          </a:prstGeom>
        </p:spPr>
        <p:txBody>
          <a:bodyPr vert="horz" lIns="0" tIns="0" rIns="0" bIns="216000" rtlCol="0" anchor="b" anchorCtr="0"/>
          <a:lstStyle>
            <a:lvl1pPr algn="l">
              <a:defRPr sz="1200"/>
            </a:lvl1pPr>
          </a:lstStyle>
          <a:p>
            <a:pPr algn="ctr"/>
            <a:endParaRPr lang="fr-B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996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idx="1"/>
          </p:nvPr>
        </p:nvSpPr>
        <p:spPr>
          <a:xfrm>
            <a:off x="0" y="8916036"/>
            <a:ext cx="1313401" cy="469265"/>
          </a:xfrm>
          <a:prstGeom prst="rect">
            <a:avLst/>
          </a:prstGeom>
        </p:spPr>
        <p:txBody>
          <a:bodyPr vert="horz" lIns="432000" tIns="0" rIns="0" bIns="216000" rtlCol="0" anchor="b" anchorCtr="0"/>
          <a:lstStyle>
            <a:lvl1pPr algn="l">
              <a:defRPr sz="1000">
                <a:latin typeface="Arial" panose="020B0604020202020204" pitchFamily="34" charset="0"/>
                <a:cs typeface="Arial" panose="020B0604020202020204" pitchFamily="34" charset="0"/>
              </a:defRPr>
            </a:lvl1pPr>
          </a:lstStyle>
          <a:p>
            <a:fld id="{1FE79F4F-46DB-4A7E-BEAF-D8F2DAA9DA03}" type="datetimeFigureOut">
              <a:rPr lang="fr-BE" smtClean="0"/>
              <a:pPr/>
              <a:t>21-06-22</a:t>
            </a:fld>
            <a:endParaRPr lang="fr-BE"/>
          </a:p>
        </p:txBody>
      </p:sp>
      <p:sp>
        <p:nvSpPr>
          <p:cNvPr id="4" name="Espace réservé de l'image des diapositives 3"/>
          <p:cNvSpPr>
            <a:spLocks noGrp="1" noRot="1" noChangeAspect="1"/>
          </p:cNvSpPr>
          <p:nvPr>
            <p:ph type="sldImg" idx="2"/>
          </p:nvPr>
        </p:nvSpPr>
        <p:spPr>
          <a:xfrm>
            <a:off x="473075" y="1035050"/>
            <a:ext cx="6172200" cy="3471863"/>
          </a:xfrm>
          <a:prstGeom prst="rect">
            <a:avLst/>
          </a:prstGeom>
          <a:noFill/>
          <a:ln w="12700">
            <a:solidFill>
              <a:prstClr val="black"/>
            </a:solidFill>
          </a:ln>
        </p:spPr>
        <p:txBody>
          <a:bodyPr vert="horz" lIns="0" tIns="0" rIns="0" bIns="0" rtlCol="0" anchor="ctr"/>
          <a:lstStyle/>
          <a:p>
            <a:endParaRPr lang="fr-BE"/>
          </a:p>
        </p:txBody>
      </p:sp>
      <p:sp>
        <p:nvSpPr>
          <p:cNvPr id="5" name="Espace réservé des commentaires 4"/>
          <p:cNvSpPr>
            <a:spLocks noGrp="1"/>
          </p:cNvSpPr>
          <p:nvPr>
            <p:ph type="body" sz="quarter" idx="3"/>
          </p:nvPr>
        </p:nvSpPr>
        <p:spPr>
          <a:xfrm>
            <a:off x="447200" y="4729600"/>
            <a:ext cx="6223533" cy="4064500"/>
          </a:xfrm>
          <a:prstGeom prst="rect">
            <a:avLst/>
          </a:prstGeom>
        </p:spPr>
        <p:txBody>
          <a:bodyPr vert="horz" lIns="0" tIns="0" rIns="0" bIns="0" rtlCol="0"/>
          <a:lstStyle/>
          <a:p>
            <a:pPr lvl="0"/>
            <a:r>
              <a:rPr lang="fr-FR" dirty="0"/>
              <a:t>Modifiez les styles du texte du masque</a:t>
            </a:r>
          </a:p>
          <a:p>
            <a:pPr lvl="1"/>
            <a:r>
              <a:rPr lang="fr-FR" dirty="0"/>
              <a:t>Deuxième niveau</a:t>
            </a:r>
          </a:p>
          <a:p>
            <a:pPr lvl="2"/>
            <a:r>
              <a:rPr lang="fr-FR" dirty="0"/>
              <a:t>Troisième niveau</a:t>
            </a:r>
          </a:p>
        </p:txBody>
      </p:sp>
      <p:sp>
        <p:nvSpPr>
          <p:cNvPr id="6" name="Espace réservé du pied de page 5"/>
          <p:cNvSpPr>
            <a:spLocks noGrp="1"/>
          </p:cNvSpPr>
          <p:nvPr>
            <p:ph type="ftr" sz="quarter" idx="4"/>
          </p:nvPr>
        </p:nvSpPr>
        <p:spPr>
          <a:xfrm>
            <a:off x="1313650" y="8914406"/>
            <a:ext cx="4472000" cy="469265"/>
          </a:xfrm>
          <a:prstGeom prst="rect">
            <a:avLst/>
          </a:prstGeom>
        </p:spPr>
        <p:txBody>
          <a:bodyPr vert="horz" lIns="0" tIns="0" rIns="0" bIns="216000" rtlCol="0" anchor="b"/>
          <a:lstStyle>
            <a:lvl1pPr algn="ctr">
              <a:defRPr sz="1000">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6233148" y="8914406"/>
            <a:ext cx="864509" cy="469265"/>
          </a:xfrm>
          <a:prstGeom prst="rect">
            <a:avLst/>
          </a:prstGeom>
        </p:spPr>
        <p:txBody>
          <a:bodyPr vert="horz" lIns="0" tIns="0" rIns="432000" bIns="216000" rtlCol="0" anchor="b"/>
          <a:lstStyle>
            <a:lvl1pPr algn="r">
              <a:defRPr sz="1000">
                <a:latin typeface="Arial" panose="020B0604020202020204" pitchFamily="34" charset="0"/>
                <a:cs typeface="Arial" panose="020B0604020202020204" pitchFamily="34" charset="0"/>
              </a:defRPr>
            </a:lvl1pPr>
          </a:lstStyle>
          <a:p>
            <a:fld id="{D53CECB0-1979-489A-87C8-01B71615DCBD}" type="slidenum">
              <a:rPr lang="fr-BE" smtClean="0"/>
              <a:pPr/>
              <a:t>‹N°›</a:t>
            </a:fld>
            <a:endParaRPr lang="fr-BE"/>
          </a:p>
        </p:txBody>
      </p:sp>
      <p:pic>
        <p:nvPicPr>
          <p:cNvPr id="6146" name="Picture 2" descr="W:\06_0046\07_identite_visuelle\01_outils\04_documents_types\Papier_a_lettre\Standard\Correspondance_generale\Old\footer-header\2016\ORES_header_lettre_30mm.jpg"/>
          <p:cNvPicPr>
            <a:picLocks noChangeAspect="1" noChangeArrowheads="1"/>
          </p:cNvPicPr>
          <p:nvPr/>
        </p:nvPicPr>
        <p:blipFill rotWithShape="1">
          <a:blip r:embed="rId2">
            <a:extLst>
              <a:ext uri="{28A0092B-C50C-407E-A947-70E740481C1C}">
                <a14:useLocalDpi xmlns:a14="http://schemas.microsoft.com/office/drawing/2010/main" val="0"/>
              </a:ext>
            </a:extLst>
          </a:blip>
          <a:srcRect l="63651"/>
          <a:stretch/>
        </p:blipFill>
        <p:spPr bwMode="auto">
          <a:xfrm>
            <a:off x="4518761" y="0"/>
            <a:ext cx="2580540" cy="100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95479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000" kern="1200">
        <a:solidFill>
          <a:schemeClr val="tx1"/>
        </a:solidFill>
        <a:latin typeface="Arial" panose="020B0604020202020204" pitchFamily="34" charset="0"/>
        <a:ea typeface="+mn-ea"/>
        <a:cs typeface="Arial" panose="020B0604020202020204" pitchFamily="34" charset="0"/>
      </a:defRPr>
    </a:lvl1pPr>
    <a:lvl2pPr marL="432000" algn="l" defTabSz="914400" rtl="0" eaLnBrk="1" latinLnBrk="0" hangingPunct="1">
      <a:spcBef>
        <a:spcPts val="300"/>
      </a:spcBef>
      <a:defRPr sz="1000" kern="1200">
        <a:solidFill>
          <a:schemeClr val="tx1"/>
        </a:solidFill>
        <a:latin typeface="Arial" panose="020B0604020202020204" pitchFamily="34" charset="0"/>
        <a:ea typeface="+mn-ea"/>
        <a:cs typeface="Arial" panose="020B0604020202020204" pitchFamily="34" charset="0"/>
      </a:defRPr>
    </a:lvl2pPr>
    <a:lvl3pPr marL="864000" algn="l" defTabSz="914400" rtl="0" eaLnBrk="1" latinLnBrk="0" hangingPunct="1">
      <a:spcBef>
        <a:spcPts val="300"/>
      </a:spcBef>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t>1</a:t>
            </a:fld>
            <a:endParaRPr lang="fr-BE" dirty="0"/>
          </a:p>
        </p:txBody>
      </p:sp>
    </p:spTree>
    <p:extLst>
      <p:ext uri="{BB962C8B-B14F-4D97-AF65-F5344CB8AC3E}">
        <p14:creationId xmlns:p14="http://schemas.microsoft.com/office/powerpoint/2010/main" val="1320670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11</a:t>
            </a:fld>
            <a:endParaRPr lang="fr-BE"/>
          </a:p>
        </p:txBody>
      </p:sp>
    </p:spTree>
    <p:extLst>
      <p:ext uri="{BB962C8B-B14F-4D97-AF65-F5344CB8AC3E}">
        <p14:creationId xmlns:p14="http://schemas.microsoft.com/office/powerpoint/2010/main" val="3833266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12</a:t>
            </a:fld>
            <a:endParaRPr lang="fr-BE"/>
          </a:p>
        </p:txBody>
      </p:sp>
    </p:spTree>
    <p:extLst>
      <p:ext uri="{BB962C8B-B14F-4D97-AF65-F5344CB8AC3E}">
        <p14:creationId xmlns:p14="http://schemas.microsoft.com/office/powerpoint/2010/main" val="3284392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13</a:t>
            </a:fld>
            <a:endParaRPr lang="fr-BE"/>
          </a:p>
        </p:txBody>
      </p:sp>
    </p:spTree>
    <p:extLst>
      <p:ext uri="{BB962C8B-B14F-4D97-AF65-F5344CB8AC3E}">
        <p14:creationId xmlns:p14="http://schemas.microsoft.com/office/powerpoint/2010/main" val="365553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14</a:t>
            </a:fld>
            <a:endParaRPr lang="fr-BE"/>
          </a:p>
        </p:txBody>
      </p:sp>
    </p:spTree>
    <p:extLst>
      <p:ext uri="{BB962C8B-B14F-4D97-AF65-F5344CB8AC3E}">
        <p14:creationId xmlns:p14="http://schemas.microsoft.com/office/powerpoint/2010/main" val="2483720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16</a:t>
            </a:fld>
            <a:endParaRPr lang="fr-BE"/>
          </a:p>
        </p:txBody>
      </p:sp>
    </p:spTree>
    <p:extLst>
      <p:ext uri="{BB962C8B-B14F-4D97-AF65-F5344CB8AC3E}">
        <p14:creationId xmlns:p14="http://schemas.microsoft.com/office/powerpoint/2010/main" val="2055067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17</a:t>
            </a:fld>
            <a:endParaRPr lang="fr-BE"/>
          </a:p>
        </p:txBody>
      </p:sp>
    </p:spTree>
    <p:extLst>
      <p:ext uri="{BB962C8B-B14F-4D97-AF65-F5344CB8AC3E}">
        <p14:creationId xmlns:p14="http://schemas.microsoft.com/office/powerpoint/2010/main" val="3304034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1800" y="1008063"/>
            <a:ext cx="6011863" cy="3381375"/>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t>18</a:t>
            </a:fld>
            <a:endParaRPr lang="fr-BE" dirty="0"/>
          </a:p>
        </p:txBody>
      </p:sp>
    </p:spTree>
    <p:extLst>
      <p:ext uri="{BB962C8B-B14F-4D97-AF65-F5344CB8AC3E}">
        <p14:creationId xmlns:p14="http://schemas.microsoft.com/office/powerpoint/2010/main" val="2143256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19</a:t>
            </a:fld>
            <a:endParaRPr lang="fr-BE" dirty="0"/>
          </a:p>
        </p:txBody>
      </p:sp>
    </p:spTree>
    <p:extLst>
      <p:ext uri="{BB962C8B-B14F-4D97-AF65-F5344CB8AC3E}">
        <p14:creationId xmlns:p14="http://schemas.microsoft.com/office/powerpoint/2010/main" val="1021030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20</a:t>
            </a:fld>
            <a:endParaRPr lang="fr-BE"/>
          </a:p>
        </p:txBody>
      </p:sp>
    </p:spTree>
    <p:extLst>
      <p:ext uri="{BB962C8B-B14F-4D97-AF65-F5344CB8AC3E}">
        <p14:creationId xmlns:p14="http://schemas.microsoft.com/office/powerpoint/2010/main" val="3097255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21</a:t>
            </a:fld>
            <a:endParaRPr lang="fr-BE"/>
          </a:p>
        </p:txBody>
      </p:sp>
    </p:spTree>
    <p:extLst>
      <p:ext uri="{BB962C8B-B14F-4D97-AF65-F5344CB8AC3E}">
        <p14:creationId xmlns:p14="http://schemas.microsoft.com/office/powerpoint/2010/main" val="323742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2</a:t>
            </a:fld>
            <a:endParaRPr lang="fr-BE" dirty="0"/>
          </a:p>
        </p:txBody>
      </p:sp>
    </p:spTree>
    <p:extLst>
      <p:ext uri="{BB962C8B-B14F-4D97-AF65-F5344CB8AC3E}">
        <p14:creationId xmlns:p14="http://schemas.microsoft.com/office/powerpoint/2010/main" val="2881117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22</a:t>
            </a:fld>
            <a:endParaRPr lang="fr-BE"/>
          </a:p>
        </p:txBody>
      </p:sp>
    </p:spTree>
    <p:extLst>
      <p:ext uri="{BB962C8B-B14F-4D97-AF65-F5344CB8AC3E}">
        <p14:creationId xmlns:p14="http://schemas.microsoft.com/office/powerpoint/2010/main" val="1328626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23</a:t>
            </a:fld>
            <a:endParaRPr lang="fr-BE"/>
          </a:p>
        </p:txBody>
      </p:sp>
    </p:spTree>
    <p:extLst>
      <p:ext uri="{BB962C8B-B14F-4D97-AF65-F5344CB8AC3E}">
        <p14:creationId xmlns:p14="http://schemas.microsoft.com/office/powerpoint/2010/main" val="2207404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24</a:t>
            </a:fld>
            <a:endParaRPr lang="fr-BE"/>
          </a:p>
        </p:txBody>
      </p:sp>
    </p:spTree>
    <p:extLst>
      <p:ext uri="{BB962C8B-B14F-4D97-AF65-F5344CB8AC3E}">
        <p14:creationId xmlns:p14="http://schemas.microsoft.com/office/powerpoint/2010/main" val="3933742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25</a:t>
            </a:fld>
            <a:endParaRPr lang="fr-BE"/>
          </a:p>
        </p:txBody>
      </p:sp>
    </p:spTree>
    <p:extLst>
      <p:ext uri="{BB962C8B-B14F-4D97-AF65-F5344CB8AC3E}">
        <p14:creationId xmlns:p14="http://schemas.microsoft.com/office/powerpoint/2010/main" val="1368800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26</a:t>
            </a:fld>
            <a:endParaRPr lang="fr-BE"/>
          </a:p>
        </p:txBody>
      </p:sp>
    </p:spTree>
    <p:extLst>
      <p:ext uri="{BB962C8B-B14F-4D97-AF65-F5344CB8AC3E}">
        <p14:creationId xmlns:p14="http://schemas.microsoft.com/office/powerpoint/2010/main" val="706592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27</a:t>
            </a:fld>
            <a:endParaRPr lang="fr-BE"/>
          </a:p>
        </p:txBody>
      </p:sp>
    </p:spTree>
    <p:extLst>
      <p:ext uri="{BB962C8B-B14F-4D97-AF65-F5344CB8AC3E}">
        <p14:creationId xmlns:p14="http://schemas.microsoft.com/office/powerpoint/2010/main" val="895579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28</a:t>
            </a:fld>
            <a:endParaRPr lang="fr-BE"/>
          </a:p>
        </p:txBody>
      </p:sp>
    </p:spTree>
    <p:extLst>
      <p:ext uri="{BB962C8B-B14F-4D97-AF65-F5344CB8AC3E}">
        <p14:creationId xmlns:p14="http://schemas.microsoft.com/office/powerpoint/2010/main" val="3038693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29</a:t>
            </a:fld>
            <a:endParaRPr lang="fr-BE"/>
          </a:p>
        </p:txBody>
      </p:sp>
    </p:spTree>
    <p:extLst>
      <p:ext uri="{BB962C8B-B14F-4D97-AF65-F5344CB8AC3E}">
        <p14:creationId xmlns:p14="http://schemas.microsoft.com/office/powerpoint/2010/main" val="597650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30</a:t>
            </a:fld>
            <a:endParaRPr lang="fr-BE"/>
          </a:p>
        </p:txBody>
      </p:sp>
    </p:spTree>
    <p:extLst>
      <p:ext uri="{BB962C8B-B14F-4D97-AF65-F5344CB8AC3E}">
        <p14:creationId xmlns:p14="http://schemas.microsoft.com/office/powerpoint/2010/main" val="2838823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2763" y="1035050"/>
            <a:ext cx="6169025" cy="347027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31</a:t>
            </a:fld>
            <a:endParaRPr lang="fr-BE"/>
          </a:p>
        </p:txBody>
      </p:sp>
    </p:spTree>
    <p:extLst>
      <p:ext uri="{BB962C8B-B14F-4D97-AF65-F5344CB8AC3E}">
        <p14:creationId xmlns:p14="http://schemas.microsoft.com/office/powerpoint/2010/main" val="395615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t>3</a:t>
            </a:fld>
            <a:endParaRPr lang="fr-BE" dirty="0"/>
          </a:p>
        </p:txBody>
      </p:sp>
    </p:spTree>
    <p:extLst>
      <p:ext uri="{BB962C8B-B14F-4D97-AF65-F5344CB8AC3E}">
        <p14:creationId xmlns:p14="http://schemas.microsoft.com/office/powerpoint/2010/main" val="2168536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1175" y="1035050"/>
            <a:ext cx="6170613" cy="3470275"/>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t>32</a:t>
            </a:fld>
            <a:endParaRPr lang="fr-BE"/>
          </a:p>
        </p:txBody>
      </p:sp>
    </p:spTree>
    <p:extLst>
      <p:ext uri="{BB962C8B-B14F-4D97-AF65-F5344CB8AC3E}">
        <p14:creationId xmlns:p14="http://schemas.microsoft.com/office/powerpoint/2010/main" val="2168536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33</a:t>
            </a:fld>
            <a:endParaRPr lang="fr-BE"/>
          </a:p>
        </p:txBody>
      </p:sp>
    </p:spTree>
    <p:extLst>
      <p:ext uri="{BB962C8B-B14F-4D97-AF65-F5344CB8AC3E}">
        <p14:creationId xmlns:p14="http://schemas.microsoft.com/office/powerpoint/2010/main" val="1677694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34</a:t>
            </a:fld>
            <a:endParaRPr lang="fr-BE" dirty="0"/>
          </a:p>
        </p:txBody>
      </p:sp>
    </p:spTree>
    <p:extLst>
      <p:ext uri="{BB962C8B-B14F-4D97-AF65-F5344CB8AC3E}">
        <p14:creationId xmlns:p14="http://schemas.microsoft.com/office/powerpoint/2010/main" val="2103991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35</a:t>
            </a:fld>
            <a:endParaRPr lang="fr-BE"/>
          </a:p>
        </p:txBody>
      </p:sp>
    </p:spTree>
    <p:extLst>
      <p:ext uri="{BB962C8B-B14F-4D97-AF65-F5344CB8AC3E}">
        <p14:creationId xmlns:p14="http://schemas.microsoft.com/office/powerpoint/2010/main" val="2744623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36</a:t>
            </a:fld>
            <a:endParaRPr lang="fr-BE"/>
          </a:p>
        </p:txBody>
      </p:sp>
    </p:spTree>
    <p:extLst>
      <p:ext uri="{BB962C8B-B14F-4D97-AF65-F5344CB8AC3E}">
        <p14:creationId xmlns:p14="http://schemas.microsoft.com/office/powerpoint/2010/main" val="3331944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39</a:t>
            </a:fld>
            <a:endParaRPr lang="fr-BE"/>
          </a:p>
        </p:txBody>
      </p:sp>
    </p:spTree>
    <p:extLst>
      <p:ext uri="{BB962C8B-B14F-4D97-AF65-F5344CB8AC3E}">
        <p14:creationId xmlns:p14="http://schemas.microsoft.com/office/powerpoint/2010/main" val="1704176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40</a:t>
            </a:fld>
            <a:endParaRPr lang="fr-BE"/>
          </a:p>
        </p:txBody>
      </p:sp>
    </p:spTree>
    <p:extLst>
      <p:ext uri="{BB962C8B-B14F-4D97-AF65-F5344CB8AC3E}">
        <p14:creationId xmlns:p14="http://schemas.microsoft.com/office/powerpoint/2010/main" val="175128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1688" y="958850"/>
            <a:ext cx="5716587" cy="3214688"/>
          </a:xfrm>
        </p:spPr>
      </p:sp>
      <p:sp>
        <p:nvSpPr>
          <p:cNvPr id="3" name="Espace réservé des notes 2"/>
          <p:cNvSpPr>
            <a:spLocks noGrp="1"/>
          </p:cNvSpPr>
          <p:nvPr>
            <p:ph type="body" idx="1"/>
          </p:nvPr>
        </p:nvSpPr>
        <p:spPr/>
        <p:txBody>
          <a:bodyPr/>
          <a:lstStyle/>
          <a:p>
            <a:pPr algn="just"/>
            <a:r>
              <a:rPr lang="fr-BE" b="0" u="none" dirty="0"/>
              <a:t>Continuité, mais aussi évolution</a:t>
            </a:r>
          </a:p>
          <a:p>
            <a:pPr algn="just"/>
            <a:endParaRPr lang="fr-BE" b="0" u="none" dirty="0"/>
          </a:p>
          <a:p>
            <a:pPr algn="just"/>
            <a:r>
              <a:rPr lang="fr-BE" b="0" u="none" dirty="0"/>
              <a:t>3 éléments : </a:t>
            </a:r>
          </a:p>
          <a:p>
            <a:pPr algn="just"/>
            <a:endParaRPr lang="fr-BE" b="0" u="none" dirty="0"/>
          </a:p>
          <a:p>
            <a:pPr marL="228600" indent="-228600" algn="just">
              <a:buAutoNum type="arabicPeriod"/>
            </a:pPr>
            <a:r>
              <a:rPr lang="fr-BE" dirty="0"/>
              <a:t>Une choix fort qu’ORES pose : être le partenaire de la transition énergétique en Wallonie, une transition énergétique qui n’oublie personne, une transition énergétique pour tous.</a:t>
            </a:r>
          </a:p>
          <a:p>
            <a:pPr marL="228600" indent="-228600" algn="just">
              <a:buAutoNum type="arabicPeriod"/>
            </a:pPr>
            <a:endParaRPr lang="fr-BE" dirty="0"/>
          </a:p>
          <a:p>
            <a:pPr marL="228600" indent="-228600" algn="just">
              <a:buAutoNum type="arabicPeriod"/>
            </a:pPr>
            <a:r>
              <a:rPr lang="fr-BE" dirty="0"/>
              <a:t>Nous devons être ouverts aux changements, à tout moment proposer une valeur ajoutée, chaque fois que nous pensons disposer de moyens, de compétences, de connaissances pour être au service de la transition énergétique en Wallonie. Lorsque nous pouvons être un facteur d’accélération, nous sommes disponibles pour prendre nos responsabilités et contribuer au projet de la Wallonie.</a:t>
            </a:r>
          </a:p>
          <a:p>
            <a:pPr marL="228600" indent="-228600" algn="just">
              <a:buAutoNum type="arabicPeriod"/>
            </a:pPr>
            <a:endParaRPr lang="fr-BE" dirty="0"/>
          </a:p>
          <a:p>
            <a:pPr marL="228600" indent="-228600" algn="just">
              <a:buAutoNum type="arabicPeriod"/>
            </a:pPr>
            <a:r>
              <a:rPr lang="fr-BE" dirty="0"/>
              <a:t>ORES veut réaffirmer son caractère local : être le partenaire des projets de circuits courts de l’énergie, être le partenaire de sociétés, d’entreprises et d’organismes qui s’occupent d’énergie avec nous en Wallonie, et en premier lieu être le partenaire des Villes et Communes pour et avec lesquelles nous travaillons quotidiennement.</a:t>
            </a:r>
          </a:p>
          <a:p>
            <a:pPr marL="228600" indent="-228600" algn="just">
              <a:buAutoNum type="arabicPeriod"/>
            </a:pPr>
            <a:endParaRPr lang="fr-BE" dirty="0"/>
          </a:p>
          <a:p>
            <a:pPr marL="228600" indent="-228600" algn="just">
              <a:buAutoNum type="arabicPeriod"/>
            </a:pPr>
            <a:endParaRPr lang="fr-BE" dirty="0"/>
          </a:p>
          <a:p>
            <a:pPr marL="228600" indent="-228600" algn="just">
              <a:buAutoNum type="arabicPeriod"/>
            </a:pPr>
            <a:endParaRPr lang="fr-BE" dirty="0"/>
          </a:p>
          <a:p>
            <a:pPr marL="228600" indent="-228600">
              <a:buAutoNum type="arabicPeriod"/>
            </a:pPr>
            <a:endParaRPr lang="fr-BE" dirty="0"/>
          </a:p>
          <a:p>
            <a:pPr marL="0" marR="0" lvl="0" indent="0" algn="l" defTabSz="914400" rtl="0" eaLnBrk="1" fontAlgn="auto" latinLnBrk="0" hangingPunct="1">
              <a:lnSpc>
                <a:spcPct val="100000"/>
              </a:lnSpc>
              <a:spcBef>
                <a:spcPts val="600"/>
              </a:spcBef>
              <a:spcAft>
                <a:spcPts val="0"/>
              </a:spcAft>
              <a:buClrTx/>
              <a:buSzTx/>
              <a:buFontTx/>
              <a:buNone/>
              <a:tabLst/>
              <a:defRPr/>
            </a:pPr>
            <a:endParaRPr lang="fr-BE" dirty="0">
              <a:latin typeface="AvenirLT-Heavy"/>
            </a:endParaRPr>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43</a:t>
            </a:fld>
            <a:endParaRPr lang="fr-BE"/>
          </a:p>
        </p:txBody>
      </p:sp>
    </p:spTree>
    <p:extLst>
      <p:ext uri="{BB962C8B-B14F-4D97-AF65-F5344CB8AC3E}">
        <p14:creationId xmlns:p14="http://schemas.microsoft.com/office/powerpoint/2010/main" val="23074788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1688" y="958850"/>
            <a:ext cx="5716587" cy="3214688"/>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44</a:t>
            </a:fld>
            <a:endParaRPr lang="fr-BE"/>
          </a:p>
        </p:txBody>
      </p:sp>
    </p:spTree>
    <p:extLst>
      <p:ext uri="{BB962C8B-B14F-4D97-AF65-F5344CB8AC3E}">
        <p14:creationId xmlns:p14="http://schemas.microsoft.com/office/powerpoint/2010/main" val="629969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47</a:t>
            </a:fld>
            <a:endParaRPr lang="fr-BE"/>
          </a:p>
        </p:txBody>
      </p:sp>
    </p:spTree>
    <p:extLst>
      <p:ext uri="{BB962C8B-B14F-4D97-AF65-F5344CB8AC3E}">
        <p14:creationId xmlns:p14="http://schemas.microsoft.com/office/powerpoint/2010/main" val="1963624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4</a:t>
            </a:fld>
            <a:endParaRPr lang="fr-BE" dirty="0"/>
          </a:p>
        </p:txBody>
      </p:sp>
    </p:spTree>
    <p:extLst>
      <p:ext uri="{BB962C8B-B14F-4D97-AF65-F5344CB8AC3E}">
        <p14:creationId xmlns:p14="http://schemas.microsoft.com/office/powerpoint/2010/main" val="1282154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48</a:t>
            </a:fld>
            <a:endParaRPr lang="fr-BE"/>
          </a:p>
        </p:txBody>
      </p:sp>
    </p:spTree>
    <p:extLst>
      <p:ext uri="{BB962C8B-B14F-4D97-AF65-F5344CB8AC3E}">
        <p14:creationId xmlns:p14="http://schemas.microsoft.com/office/powerpoint/2010/main" val="1528832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49</a:t>
            </a:fld>
            <a:endParaRPr lang="fr-BE"/>
          </a:p>
        </p:txBody>
      </p:sp>
    </p:spTree>
    <p:extLst>
      <p:ext uri="{BB962C8B-B14F-4D97-AF65-F5344CB8AC3E}">
        <p14:creationId xmlns:p14="http://schemas.microsoft.com/office/powerpoint/2010/main" val="3134428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50</a:t>
            </a:fld>
            <a:endParaRPr lang="fr-BE"/>
          </a:p>
        </p:txBody>
      </p:sp>
    </p:spTree>
    <p:extLst>
      <p:ext uri="{BB962C8B-B14F-4D97-AF65-F5344CB8AC3E}">
        <p14:creationId xmlns:p14="http://schemas.microsoft.com/office/powerpoint/2010/main" val="3699054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51</a:t>
            </a:fld>
            <a:endParaRPr lang="fr-BE"/>
          </a:p>
        </p:txBody>
      </p:sp>
    </p:spTree>
    <p:extLst>
      <p:ext uri="{BB962C8B-B14F-4D97-AF65-F5344CB8AC3E}">
        <p14:creationId xmlns:p14="http://schemas.microsoft.com/office/powerpoint/2010/main" val="1540043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52</a:t>
            </a:fld>
            <a:endParaRPr lang="fr-BE"/>
          </a:p>
        </p:txBody>
      </p:sp>
    </p:spTree>
    <p:extLst>
      <p:ext uri="{BB962C8B-B14F-4D97-AF65-F5344CB8AC3E}">
        <p14:creationId xmlns:p14="http://schemas.microsoft.com/office/powerpoint/2010/main" val="22873902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53</a:t>
            </a:fld>
            <a:endParaRPr lang="fr-BE"/>
          </a:p>
        </p:txBody>
      </p:sp>
    </p:spTree>
    <p:extLst>
      <p:ext uri="{BB962C8B-B14F-4D97-AF65-F5344CB8AC3E}">
        <p14:creationId xmlns:p14="http://schemas.microsoft.com/office/powerpoint/2010/main" val="41277931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54</a:t>
            </a:fld>
            <a:endParaRPr lang="fr-BE"/>
          </a:p>
        </p:txBody>
      </p:sp>
    </p:spTree>
    <p:extLst>
      <p:ext uri="{BB962C8B-B14F-4D97-AF65-F5344CB8AC3E}">
        <p14:creationId xmlns:p14="http://schemas.microsoft.com/office/powerpoint/2010/main" val="142989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5</a:t>
            </a:fld>
            <a:endParaRPr lang="fr-BE" dirty="0"/>
          </a:p>
        </p:txBody>
      </p:sp>
    </p:spTree>
    <p:extLst>
      <p:ext uri="{BB962C8B-B14F-4D97-AF65-F5344CB8AC3E}">
        <p14:creationId xmlns:p14="http://schemas.microsoft.com/office/powerpoint/2010/main" val="427484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6</a:t>
            </a:fld>
            <a:endParaRPr lang="fr-BE" dirty="0"/>
          </a:p>
        </p:txBody>
      </p:sp>
    </p:spTree>
    <p:extLst>
      <p:ext uri="{BB962C8B-B14F-4D97-AF65-F5344CB8AC3E}">
        <p14:creationId xmlns:p14="http://schemas.microsoft.com/office/powerpoint/2010/main" val="2631477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7</a:t>
            </a:fld>
            <a:endParaRPr lang="fr-BE"/>
          </a:p>
        </p:txBody>
      </p:sp>
    </p:spTree>
    <p:extLst>
      <p:ext uri="{BB962C8B-B14F-4D97-AF65-F5344CB8AC3E}">
        <p14:creationId xmlns:p14="http://schemas.microsoft.com/office/powerpoint/2010/main" val="11693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8</a:t>
            </a:fld>
            <a:endParaRPr lang="fr-BE"/>
          </a:p>
        </p:txBody>
      </p:sp>
    </p:spTree>
    <p:extLst>
      <p:ext uri="{BB962C8B-B14F-4D97-AF65-F5344CB8AC3E}">
        <p14:creationId xmlns:p14="http://schemas.microsoft.com/office/powerpoint/2010/main" val="3908431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1688" y="958850"/>
            <a:ext cx="5716587" cy="3214688"/>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t>10</a:t>
            </a:fld>
            <a:endParaRPr lang="fr-BE" dirty="0"/>
          </a:p>
        </p:txBody>
      </p:sp>
    </p:spTree>
    <p:extLst>
      <p:ext uri="{BB962C8B-B14F-4D97-AF65-F5344CB8AC3E}">
        <p14:creationId xmlns:p14="http://schemas.microsoft.com/office/powerpoint/2010/main" val="2168536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introduction">
    <p:spTree>
      <p:nvGrpSpPr>
        <p:cNvPr id="1" name=""/>
        <p:cNvGrpSpPr/>
        <p:nvPr/>
      </p:nvGrpSpPr>
      <p:grpSpPr>
        <a:xfrm>
          <a:off x="0" y="0"/>
          <a:ext cx="0" cy="0"/>
          <a:chOff x="0" y="0"/>
          <a:chExt cx="0" cy="0"/>
        </a:xfrm>
      </p:grpSpPr>
      <p:pic>
        <p:nvPicPr>
          <p:cNvPr id="1030" name="Picture 6" descr="W:\06_0046\05_multimedia\05_projets\05_Identite_visuelle\GRDU\Powerpoint\2017\final\images_modele_ppt\ORES_dia_intr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12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résentation - communication libre">
    <p:spTree>
      <p:nvGrpSpPr>
        <p:cNvPr id="1" name=""/>
        <p:cNvGrpSpPr/>
        <p:nvPr/>
      </p:nvGrpSpPr>
      <p:grpSpPr>
        <a:xfrm>
          <a:off x="0" y="0"/>
          <a:ext cx="0" cy="0"/>
          <a:chOff x="0" y="0"/>
          <a:chExt cx="0" cy="0"/>
        </a:xfrm>
      </p:grpSpPr>
      <p:pic>
        <p:nvPicPr>
          <p:cNvPr id="3074" name="Picture 2" descr="W:\06_0046\05_multimedia\05_projets\05_Identite_visuelle\GRDU\Powerpoint\2017\final\images_modele_ppt\ORES_dia_spot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hasCustomPrompt="1"/>
          </p:nvPr>
        </p:nvSpPr>
        <p:spPr>
          <a:xfrm>
            <a:off x="1512000" y="3434400"/>
            <a:ext cx="6768000" cy="259200"/>
          </a:xfrm>
          <a:prstGeom prst="rect">
            <a:avLst/>
          </a:prstGeom>
        </p:spPr>
        <p:txBody>
          <a:bodyPr lIns="0" tIns="0" rIns="0" bIns="0">
            <a:normAutofit/>
          </a:bodyPr>
          <a:lstStyle>
            <a:lvl1pPr marL="0" indent="0" algn="l">
              <a:buNone/>
              <a:defRPr sz="2400">
                <a:solidFill>
                  <a:srgbClr val="5766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ajouter un sous-titre</a:t>
            </a:r>
            <a:endParaRPr lang="fr-BE" dirty="0"/>
          </a:p>
        </p:txBody>
      </p:sp>
      <p:sp>
        <p:nvSpPr>
          <p:cNvPr id="7" name="Titre 6"/>
          <p:cNvSpPr>
            <a:spLocks noGrp="1"/>
          </p:cNvSpPr>
          <p:nvPr>
            <p:ph type="title" hasCustomPrompt="1"/>
          </p:nvPr>
        </p:nvSpPr>
        <p:spPr>
          <a:xfrm>
            <a:off x="1512000" y="2066400"/>
            <a:ext cx="6768000" cy="936000"/>
          </a:xfrm>
        </p:spPr>
        <p:txBody>
          <a:bodyPr lIns="0" tIns="0" rIns="0" bIns="0" anchor="b" anchorCtr="0">
            <a:noAutofit/>
          </a:bodyPr>
          <a:lstStyle>
            <a:lvl1pPr algn="l">
              <a:defRPr sz="3400">
                <a:solidFill>
                  <a:srgbClr val="34B4E4"/>
                </a:solidFill>
              </a:defRPr>
            </a:lvl1pPr>
          </a:lstStyle>
          <a:p>
            <a:r>
              <a:rPr lang="fr-FR" dirty="0"/>
              <a:t>Cliquez pour ajouter un titre de présentation</a:t>
            </a:r>
            <a:endParaRPr lang="fr-BE" dirty="0"/>
          </a:p>
        </p:txBody>
      </p:sp>
      <p:sp>
        <p:nvSpPr>
          <p:cNvPr id="16" name="Espace réservé du texte 15"/>
          <p:cNvSpPr>
            <a:spLocks noGrp="1"/>
          </p:cNvSpPr>
          <p:nvPr>
            <p:ph type="body" sz="quarter" idx="10" hasCustomPrompt="1"/>
          </p:nvPr>
        </p:nvSpPr>
        <p:spPr>
          <a:xfrm>
            <a:off x="1512000" y="3924000"/>
            <a:ext cx="6768000" cy="234000"/>
          </a:xfrm>
          <a:prstGeom prst="rect">
            <a:avLst/>
          </a:prstGeom>
        </p:spPr>
        <p:txBody>
          <a:bodyPr lIns="0" tIns="0" rIns="0" bIns="0">
            <a:noAutofit/>
          </a:bodyPr>
          <a:lstStyle>
            <a:lvl1pPr marL="0" indent="0">
              <a:buFontTx/>
              <a:buNone/>
              <a:defRPr sz="1600" baseline="0">
                <a:solidFill>
                  <a:srgbClr val="57666F"/>
                </a:solidFill>
                <a:latin typeface="+mn-lt"/>
              </a:defRPr>
            </a:lvl1pPr>
          </a:lstStyle>
          <a:p>
            <a:pPr lvl="0"/>
            <a:r>
              <a:rPr lang="fr-FR" dirty="0"/>
              <a:t>Cliquez pour ajouter le nom de l’auteur</a:t>
            </a:r>
          </a:p>
        </p:txBody>
      </p:sp>
      <p:cxnSp>
        <p:nvCxnSpPr>
          <p:cNvPr id="18" name="Connecteur droit 17"/>
          <p:cNvCxnSpPr/>
          <p:nvPr userDrawn="1"/>
        </p:nvCxnSpPr>
        <p:spPr>
          <a:xfrm>
            <a:off x="1512000" y="3218400"/>
            <a:ext cx="6768752"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51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présentation - usage interne">
    <p:spTree>
      <p:nvGrpSpPr>
        <p:cNvPr id="1" name=""/>
        <p:cNvGrpSpPr/>
        <p:nvPr/>
      </p:nvGrpSpPr>
      <p:grpSpPr>
        <a:xfrm>
          <a:off x="0" y="0"/>
          <a:ext cx="0" cy="0"/>
          <a:chOff x="0" y="0"/>
          <a:chExt cx="0" cy="0"/>
        </a:xfrm>
      </p:grpSpPr>
      <p:pic>
        <p:nvPicPr>
          <p:cNvPr id="3074" name="Picture 2" descr="W:\06_0046\05_multimedia\05_projets\05_Identite_visuelle\GRDU\Powerpoint\2017\final\images_modele_ppt\ORES_dia_spot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hasCustomPrompt="1"/>
          </p:nvPr>
        </p:nvSpPr>
        <p:spPr>
          <a:xfrm>
            <a:off x="1512000" y="3434400"/>
            <a:ext cx="6768000" cy="259200"/>
          </a:xfrm>
          <a:prstGeom prst="rect">
            <a:avLst/>
          </a:prstGeom>
        </p:spPr>
        <p:txBody>
          <a:bodyPr lIns="0" tIns="0" rIns="0" bIns="0">
            <a:normAutofit/>
          </a:bodyPr>
          <a:lstStyle>
            <a:lvl1pPr marL="0" indent="0" algn="l">
              <a:buNone/>
              <a:defRPr sz="2400">
                <a:solidFill>
                  <a:srgbClr val="5766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ajouter un sous-titre</a:t>
            </a:r>
            <a:endParaRPr lang="fr-BE" dirty="0"/>
          </a:p>
        </p:txBody>
      </p:sp>
      <p:sp>
        <p:nvSpPr>
          <p:cNvPr id="7" name="Titre 6"/>
          <p:cNvSpPr>
            <a:spLocks noGrp="1"/>
          </p:cNvSpPr>
          <p:nvPr>
            <p:ph type="title" hasCustomPrompt="1"/>
          </p:nvPr>
        </p:nvSpPr>
        <p:spPr>
          <a:xfrm>
            <a:off x="1512000" y="2066400"/>
            <a:ext cx="6768000" cy="936000"/>
          </a:xfrm>
        </p:spPr>
        <p:txBody>
          <a:bodyPr lIns="0" tIns="0" rIns="0" bIns="0" anchor="b" anchorCtr="0">
            <a:noAutofit/>
          </a:bodyPr>
          <a:lstStyle>
            <a:lvl1pPr algn="l">
              <a:defRPr sz="3400">
                <a:solidFill>
                  <a:srgbClr val="34B4E4"/>
                </a:solidFill>
              </a:defRPr>
            </a:lvl1pPr>
          </a:lstStyle>
          <a:p>
            <a:r>
              <a:rPr lang="fr-FR" dirty="0"/>
              <a:t>Cliquez pour ajouter un titre de présentation</a:t>
            </a:r>
            <a:endParaRPr lang="fr-BE" dirty="0"/>
          </a:p>
        </p:txBody>
      </p:sp>
      <p:sp>
        <p:nvSpPr>
          <p:cNvPr id="16" name="Espace réservé du texte 15"/>
          <p:cNvSpPr>
            <a:spLocks noGrp="1"/>
          </p:cNvSpPr>
          <p:nvPr>
            <p:ph type="body" sz="quarter" idx="10" hasCustomPrompt="1"/>
          </p:nvPr>
        </p:nvSpPr>
        <p:spPr>
          <a:xfrm>
            <a:off x="1512000" y="3924000"/>
            <a:ext cx="6768000" cy="234000"/>
          </a:xfrm>
          <a:prstGeom prst="rect">
            <a:avLst/>
          </a:prstGeom>
        </p:spPr>
        <p:txBody>
          <a:bodyPr lIns="0" tIns="0" rIns="0" bIns="0">
            <a:noAutofit/>
          </a:bodyPr>
          <a:lstStyle>
            <a:lvl1pPr marL="0" indent="0">
              <a:buFontTx/>
              <a:buNone/>
              <a:defRPr sz="1600">
                <a:solidFill>
                  <a:srgbClr val="57666F"/>
                </a:solidFill>
                <a:latin typeface="+mn-lt"/>
              </a:defRPr>
            </a:lvl1pPr>
          </a:lstStyle>
          <a:p>
            <a:pPr lvl="0"/>
            <a:r>
              <a:rPr lang="fr-FR" dirty="0"/>
              <a:t>Cliquez pour ajouter le nom de l’auteur</a:t>
            </a:r>
          </a:p>
        </p:txBody>
      </p:sp>
      <p:cxnSp>
        <p:nvCxnSpPr>
          <p:cNvPr id="18" name="Connecteur droit 17"/>
          <p:cNvCxnSpPr/>
          <p:nvPr userDrawn="1"/>
        </p:nvCxnSpPr>
        <p:spPr>
          <a:xfrm>
            <a:off x="1512000" y="3218400"/>
            <a:ext cx="6768752"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pic>
        <p:nvPicPr>
          <p:cNvPr id="2" name="Picture 2" descr="W:\06_0046\07_identite_visuelle\01_outils\02_logos\logos_usage_interne\Confidentialité\Intern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68801" y="4424401"/>
            <a:ext cx="510372"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94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présentation - confidentiel">
    <p:spTree>
      <p:nvGrpSpPr>
        <p:cNvPr id="1" name=""/>
        <p:cNvGrpSpPr/>
        <p:nvPr/>
      </p:nvGrpSpPr>
      <p:grpSpPr>
        <a:xfrm>
          <a:off x="0" y="0"/>
          <a:ext cx="0" cy="0"/>
          <a:chOff x="0" y="0"/>
          <a:chExt cx="0" cy="0"/>
        </a:xfrm>
      </p:grpSpPr>
      <p:pic>
        <p:nvPicPr>
          <p:cNvPr id="3074" name="Picture 2" descr="W:\06_0046\05_multimedia\05_projets\05_Identite_visuelle\GRDU\Powerpoint\2017\final\images_modele_ppt\ORES_dia_spot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hasCustomPrompt="1"/>
          </p:nvPr>
        </p:nvSpPr>
        <p:spPr>
          <a:xfrm>
            <a:off x="1512000" y="3434400"/>
            <a:ext cx="6768000" cy="259200"/>
          </a:xfrm>
          <a:prstGeom prst="rect">
            <a:avLst/>
          </a:prstGeom>
        </p:spPr>
        <p:txBody>
          <a:bodyPr lIns="0" tIns="0" rIns="0" bIns="0">
            <a:noAutofit/>
          </a:bodyPr>
          <a:lstStyle>
            <a:lvl1pPr marL="0" indent="0" algn="l">
              <a:buNone/>
              <a:defRPr sz="2400">
                <a:solidFill>
                  <a:srgbClr val="5766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ajouter un sous-titre</a:t>
            </a:r>
            <a:endParaRPr lang="fr-BE" dirty="0"/>
          </a:p>
        </p:txBody>
      </p:sp>
      <p:sp>
        <p:nvSpPr>
          <p:cNvPr id="7" name="Titre 6"/>
          <p:cNvSpPr>
            <a:spLocks noGrp="1"/>
          </p:cNvSpPr>
          <p:nvPr>
            <p:ph type="title" hasCustomPrompt="1"/>
          </p:nvPr>
        </p:nvSpPr>
        <p:spPr>
          <a:xfrm>
            <a:off x="1512000" y="2066400"/>
            <a:ext cx="6768000" cy="936000"/>
          </a:xfrm>
        </p:spPr>
        <p:txBody>
          <a:bodyPr wrap="square" lIns="0" tIns="0" rIns="0" bIns="0" anchor="b" anchorCtr="0">
            <a:noAutofit/>
          </a:bodyPr>
          <a:lstStyle>
            <a:lvl1pPr algn="l">
              <a:defRPr sz="3400">
                <a:solidFill>
                  <a:srgbClr val="34B4E4"/>
                </a:solidFill>
              </a:defRPr>
            </a:lvl1pPr>
          </a:lstStyle>
          <a:p>
            <a:r>
              <a:rPr lang="fr-FR" dirty="0"/>
              <a:t>Cliquez pour ajouter un titre de présentation</a:t>
            </a:r>
            <a:endParaRPr lang="fr-BE" dirty="0"/>
          </a:p>
        </p:txBody>
      </p:sp>
      <p:sp>
        <p:nvSpPr>
          <p:cNvPr id="16" name="Espace réservé du texte 15"/>
          <p:cNvSpPr>
            <a:spLocks noGrp="1"/>
          </p:cNvSpPr>
          <p:nvPr>
            <p:ph type="body" sz="quarter" idx="10" hasCustomPrompt="1"/>
          </p:nvPr>
        </p:nvSpPr>
        <p:spPr>
          <a:xfrm>
            <a:off x="1512000" y="3924000"/>
            <a:ext cx="6768000" cy="234000"/>
          </a:xfrm>
          <a:prstGeom prst="rect">
            <a:avLst/>
          </a:prstGeom>
        </p:spPr>
        <p:txBody>
          <a:bodyPr lIns="0" tIns="0" rIns="0" bIns="0" anchor="t" anchorCtr="0">
            <a:noAutofit/>
          </a:bodyPr>
          <a:lstStyle>
            <a:lvl1pPr marL="0" indent="0">
              <a:buFontTx/>
              <a:buNone/>
              <a:defRPr sz="1600" baseline="0">
                <a:solidFill>
                  <a:srgbClr val="57666F"/>
                </a:solidFill>
                <a:latin typeface="+mn-lt"/>
              </a:defRPr>
            </a:lvl1pPr>
          </a:lstStyle>
          <a:p>
            <a:pPr lvl="0"/>
            <a:r>
              <a:rPr lang="fr-FR" dirty="0"/>
              <a:t>Cliquez pour ajouter le nom de l’auteur</a:t>
            </a:r>
          </a:p>
        </p:txBody>
      </p:sp>
      <p:cxnSp>
        <p:nvCxnSpPr>
          <p:cNvPr id="18" name="Connecteur droit 17"/>
          <p:cNvCxnSpPr/>
          <p:nvPr userDrawn="1"/>
        </p:nvCxnSpPr>
        <p:spPr>
          <a:xfrm>
            <a:off x="1512000" y="3218400"/>
            <a:ext cx="6768752"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pic>
        <p:nvPicPr>
          <p:cNvPr id="2050" name="Picture 2" descr="W:\06_0046\07_identite_visuelle\01_outils\02_logos\logos_usage_interne\Confidentialité\Confidentie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1601" y="4424401"/>
            <a:ext cx="429131"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03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3074" name="Picture 2" descr="W:\06_0046\05_multimedia\05_projets\05_Identite_visuelle\GRDU\Powerpoint\2017\final\images_modele_ppt\ORES_dia_spot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7" name="Titre 6"/>
          <p:cNvSpPr>
            <a:spLocks noGrp="1"/>
          </p:cNvSpPr>
          <p:nvPr>
            <p:ph type="title" hasCustomPrompt="1"/>
          </p:nvPr>
        </p:nvSpPr>
        <p:spPr>
          <a:xfrm>
            <a:off x="1512000" y="1548000"/>
            <a:ext cx="6768000" cy="828000"/>
          </a:xfrm>
        </p:spPr>
        <p:txBody>
          <a:bodyPr wrap="square" lIns="0" tIns="0" rIns="0" bIns="0" anchor="b" anchorCtr="0">
            <a:noAutofit/>
          </a:bodyPr>
          <a:lstStyle>
            <a:lvl1pPr algn="r">
              <a:defRPr sz="2800" baseline="0">
                <a:solidFill>
                  <a:srgbClr val="34B4E4"/>
                </a:solidFill>
              </a:defRPr>
            </a:lvl1pPr>
          </a:lstStyle>
          <a:p>
            <a:r>
              <a:rPr lang="fr-FR" dirty="0"/>
              <a:t>Cliquez pour ajouter un titre de chapitre ou de section</a:t>
            </a:r>
            <a:endParaRPr lang="fr-BE" dirty="0"/>
          </a:p>
        </p:txBody>
      </p:sp>
      <p:cxnSp>
        <p:nvCxnSpPr>
          <p:cNvPr id="18" name="Connecteur droit 17"/>
          <p:cNvCxnSpPr/>
          <p:nvPr userDrawn="1"/>
        </p:nvCxnSpPr>
        <p:spPr>
          <a:xfrm>
            <a:off x="1296000" y="2556000"/>
            <a:ext cx="6984000"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60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titre et contenu">
    <p:spTree>
      <p:nvGrpSpPr>
        <p:cNvPr id="1" name=""/>
        <p:cNvGrpSpPr/>
        <p:nvPr/>
      </p:nvGrpSpPr>
      <p:grpSpPr>
        <a:xfrm>
          <a:off x="0" y="0"/>
          <a:ext cx="0" cy="0"/>
          <a:chOff x="0" y="0"/>
          <a:chExt cx="0" cy="0"/>
        </a:xfrm>
      </p:grpSpPr>
      <p:pic>
        <p:nvPicPr>
          <p:cNvPr id="1026" name="Picture 2" descr="W:\06_0046\05_multimedia\05_projets\05_Identite_visuelle\GRDU\Powerpoint\2017\final\images_modele_ppt\ORES_dia_contenu_150dpi.jp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hasCustomPrompt="1"/>
          </p:nvPr>
        </p:nvSpPr>
        <p:spPr>
          <a:xfrm>
            <a:off x="648000" y="1260001"/>
            <a:ext cx="8064000" cy="3452400"/>
          </a:xfrm>
          <a:prstGeom prst="rect">
            <a:avLst/>
          </a:prstGeom>
        </p:spPr>
        <p:txBody>
          <a:bodyPr lIns="0" tIns="0" rIns="0" bIns="0"/>
          <a:lstStyle>
            <a:lvl1pPr marL="0" indent="0">
              <a:spcBef>
                <a:spcPts val="1800"/>
              </a:spcBef>
              <a:buFontTx/>
              <a:buNone/>
              <a:defRPr sz="1800" baseline="0"/>
            </a:lvl1pPr>
            <a:lvl2pPr marL="864000" indent="0">
              <a:spcBef>
                <a:spcPts val="600"/>
              </a:spcBef>
              <a:buFontTx/>
              <a:buNone/>
              <a:defRPr sz="1600">
                <a:solidFill>
                  <a:schemeClr val="tx1"/>
                </a:solidFill>
              </a:defRPr>
            </a:lvl2pPr>
            <a:lvl3pPr marL="1512000" indent="0">
              <a:spcBef>
                <a:spcPts val="600"/>
              </a:spcBef>
              <a:buFontTx/>
              <a:buNone/>
              <a:defRPr sz="1200">
                <a:solidFill>
                  <a:schemeClr val="tx1"/>
                </a:solidFill>
              </a:defRPr>
            </a:lvl3pPr>
            <a:lvl4pPr marL="1371600" indent="0">
              <a:buFontTx/>
              <a:buNone/>
              <a:defRPr/>
            </a:lvl4pPr>
            <a:lvl5pPr marL="1828800" indent="0">
              <a:buFontTx/>
              <a:buNone/>
              <a:defRPr/>
            </a:lvl5pPr>
          </a:lstStyle>
          <a:p>
            <a:pPr lvl="0"/>
            <a:r>
              <a:rPr lang="fr-FR" dirty="0"/>
              <a:t>Développez votre message en maximum cinq points. </a:t>
            </a:r>
            <a:br>
              <a:rPr lang="fr-FR" dirty="0"/>
            </a:br>
            <a:r>
              <a:rPr lang="fr-FR" dirty="0"/>
              <a:t>Répartissez-les sur plusieurs diapositives si besoin.</a:t>
            </a:r>
          </a:p>
          <a:p>
            <a:pPr lvl="1"/>
            <a:r>
              <a:rPr lang="fr-FR" dirty="0"/>
              <a:t>Deuxième niveau</a:t>
            </a:r>
          </a:p>
          <a:p>
            <a:pPr lvl="2"/>
            <a:r>
              <a:rPr lang="fr-FR" dirty="0"/>
              <a:t>Troisième niveau</a:t>
            </a:r>
          </a:p>
        </p:txBody>
      </p:sp>
      <p:sp>
        <p:nvSpPr>
          <p:cNvPr id="10" name="Titre 9"/>
          <p:cNvSpPr>
            <a:spLocks noGrp="1"/>
          </p:cNvSpPr>
          <p:nvPr>
            <p:ph type="title" hasCustomPrompt="1"/>
          </p:nvPr>
        </p:nvSpPr>
        <p:spPr>
          <a:xfrm>
            <a:off x="648000" y="252000"/>
            <a:ext cx="8064000" cy="612000"/>
          </a:xfrm>
        </p:spPr>
        <p:txBody>
          <a:bodyPr lIns="0" tIns="0" rIns="0" bIns="0" anchor="b" anchorCtr="0">
            <a:noAutofit/>
          </a:bodyPr>
          <a:lstStyle>
            <a:lvl1pPr algn="l">
              <a:defRPr sz="2400" baseline="0">
                <a:solidFill>
                  <a:srgbClr val="34B4E4"/>
                </a:solidFill>
                <a:latin typeface="+mj-lt"/>
              </a:defRPr>
            </a:lvl1pPr>
          </a:lstStyle>
          <a:p>
            <a:r>
              <a:rPr lang="fr-FR" dirty="0"/>
              <a:t>Exprimez votre message sous forme d’une phrase complète en maximum deux lignes</a:t>
            </a:r>
            <a:endParaRPr lang="fr-BE" dirty="0"/>
          </a:p>
        </p:txBody>
      </p:sp>
      <p:cxnSp>
        <p:nvCxnSpPr>
          <p:cNvPr id="5" name="Connecteur droit 4"/>
          <p:cNvCxnSpPr/>
          <p:nvPr userDrawn="1"/>
        </p:nvCxnSpPr>
        <p:spPr>
          <a:xfrm>
            <a:off x="432000" y="0"/>
            <a:ext cx="0" cy="86400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1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contenu seul">
    <p:spTree>
      <p:nvGrpSpPr>
        <p:cNvPr id="1" name=""/>
        <p:cNvGrpSpPr/>
        <p:nvPr/>
      </p:nvGrpSpPr>
      <p:grpSpPr>
        <a:xfrm>
          <a:off x="0" y="0"/>
          <a:ext cx="0" cy="0"/>
          <a:chOff x="0" y="0"/>
          <a:chExt cx="0" cy="0"/>
        </a:xfrm>
      </p:grpSpPr>
      <p:pic>
        <p:nvPicPr>
          <p:cNvPr id="1026" name="Picture 2" descr="W:\06_0046\05_multimedia\05_projets\05_Identite_visuelle\GRDU\Powerpoint\2017\final\images_modele_ppt\ORES_dia_contenu_150dpi.jp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hasCustomPrompt="1"/>
          </p:nvPr>
        </p:nvSpPr>
        <p:spPr>
          <a:xfrm>
            <a:off x="648000" y="1260001"/>
            <a:ext cx="8064000" cy="3452400"/>
          </a:xfrm>
          <a:prstGeom prst="rect">
            <a:avLst/>
          </a:prstGeom>
        </p:spPr>
        <p:txBody>
          <a:bodyPr lIns="0" tIns="0" rIns="0" bIns="0"/>
          <a:lstStyle>
            <a:lvl1pPr marL="0" indent="0">
              <a:spcBef>
                <a:spcPts val="1200"/>
              </a:spcBef>
              <a:buFontTx/>
              <a:buNone/>
              <a:defRPr sz="1800" baseline="0"/>
            </a:lvl1pPr>
            <a:lvl2pPr marL="864000" indent="0">
              <a:spcBef>
                <a:spcPts val="600"/>
              </a:spcBef>
              <a:buFontTx/>
              <a:buNone/>
              <a:defRPr sz="1600">
                <a:solidFill>
                  <a:srgbClr val="57666F"/>
                </a:solidFill>
              </a:defRPr>
            </a:lvl2pPr>
            <a:lvl3pPr marL="1512000" indent="0">
              <a:spcBef>
                <a:spcPts val="600"/>
              </a:spcBef>
              <a:buFontTx/>
              <a:buNone/>
              <a:defRPr sz="1200">
                <a:solidFill>
                  <a:srgbClr val="57666F"/>
                </a:solidFill>
              </a:defRPr>
            </a:lvl3pPr>
            <a:lvl4pPr marL="1371600" indent="0">
              <a:buFontTx/>
              <a:buNone/>
              <a:defRPr/>
            </a:lvl4pPr>
            <a:lvl5pPr marL="1828800" indent="0">
              <a:buFontTx/>
              <a:buNone/>
              <a:defRPr/>
            </a:lvl5pPr>
          </a:lstStyle>
          <a:p>
            <a:pPr lvl="0"/>
            <a:r>
              <a:rPr lang="fr-FR" dirty="0"/>
              <a:t>Cliquez pour ajouter du texte ou insérez des images</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366892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fin">
    <p:spTree>
      <p:nvGrpSpPr>
        <p:cNvPr id="1" name=""/>
        <p:cNvGrpSpPr/>
        <p:nvPr/>
      </p:nvGrpSpPr>
      <p:grpSpPr>
        <a:xfrm>
          <a:off x="0" y="0"/>
          <a:ext cx="0" cy="0"/>
          <a:chOff x="0" y="0"/>
          <a:chExt cx="0" cy="0"/>
        </a:xfrm>
      </p:grpSpPr>
      <p:pic>
        <p:nvPicPr>
          <p:cNvPr id="4098" name="Picture 2" descr="W:\06_0046\05_multimedia\05_projets\05_Identite_visuelle\GRDU\Powerpoint\2017\final\images_modele_ppt\ORES_dia_fin_150dp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2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W:\06_0046\05_multimedia\05_projets\05_Identite_visuelle\GRDU\Powerpoint\2017\final\images_modele_ppt\ORES_dia_contenu_150dpi.jpg"/>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0" y="0"/>
            <a:ext cx="9144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itre 1"/>
          <p:cNvSpPr>
            <a:spLocks noGrp="1"/>
          </p:cNvSpPr>
          <p:nvPr>
            <p:ph type="title"/>
          </p:nvPr>
        </p:nvSpPr>
        <p:spPr>
          <a:xfrm>
            <a:off x="648000" y="252000"/>
            <a:ext cx="8064000" cy="612000"/>
          </a:xfrm>
          <a:prstGeom prst="rect">
            <a:avLst/>
          </a:prstGeom>
        </p:spPr>
        <p:txBody>
          <a:bodyPr vert="horz" lIns="0" tIns="0" rIns="0" bIns="0" rtlCol="0" anchor="b" anchorCtr="0">
            <a:normAutofit/>
          </a:bodyPr>
          <a:lstStyle/>
          <a:p>
            <a:r>
              <a:rPr lang="fr-FR" dirty="0"/>
              <a:t>Modifiez le style du titre</a:t>
            </a:r>
            <a:endParaRPr lang="fr-BE" dirty="0"/>
          </a:p>
        </p:txBody>
      </p:sp>
      <p:sp>
        <p:nvSpPr>
          <p:cNvPr id="8" name="Espace réservé du contenu 2"/>
          <p:cNvSpPr txBox="1">
            <a:spLocks/>
          </p:cNvSpPr>
          <p:nvPr/>
        </p:nvSpPr>
        <p:spPr>
          <a:xfrm>
            <a:off x="648000" y="1260001"/>
            <a:ext cx="8064000" cy="3452400"/>
          </a:xfrm>
          <a:prstGeom prst="rect">
            <a:avLst/>
          </a:prstGeom>
        </p:spPr>
        <p:txBody>
          <a:bodyPr lIns="0" tIns="0" rIns="0" bIns="0"/>
          <a:lstStyle>
            <a:lvl1pPr marL="0" indent="0" algn="l" defTabSz="914400" rtl="0" eaLnBrk="1" latinLnBrk="0" hangingPunct="1">
              <a:spcBef>
                <a:spcPts val="1200"/>
              </a:spcBef>
              <a:buFontTx/>
              <a:buNone/>
              <a:defRPr sz="1800" kern="1200">
                <a:solidFill>
                  <a:schemeClr val="tx1"/>
                </a:solidFill>
                <a:latin typeface="+mn-lt"/>
                <a:ea typeface="+mn-ea"/>
                <a:cs typeface="+mn-cs"/>
              </a:defRPr>
            </a:lvl1pPr>
            <a:lvl2pPr marL="864000" indent="0" algn="l" defTabSz="914400" rtl="0" eaLnBrk="1" latinLnBrk="0" hangingPunct="1">
              <a:spcBef>
                <a:spcPts val="600"/>
              </a:spcBef>
              <a:buFontTx/>
              <a:buNone/>
              <a:defRPr sz="1600" kern="1200">
                <a:solidFill>
                  <a:srgbClr val="57666F"/>
                </a:solidFill>
                <a:latin typeface="+mn-lt"/>
                <a:ea typeface="+mn-ea"/>
                <a:cs typeface="+mn-cs"/>
              </a:defRPr>
            </a:lvl2pPr>
            <a:lvl3pPr marL="1512000" indent="0" algn="l" defTabSz="914400" rtl="0" eaLnBrk="1" latinLnBrk="0" hangingPunct="1">
              <a:spcBef>
                <a:spcPts val="600"/>
              </a:spcBef>
              <a:buFontTx/>
              <a:buNone/>
              <a:defRPr sz="1200" kern="1200">
                <a:solidFill>
                  <a:srgbClr val="57666F"/>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a:t>Modifiez les styles du texte du masque</a:t>
            </a:r>
          </a:p>
          <a:p>
            <a:pPr lvl="1"/>
            <a:r>
              <a:rPr lang="fr-FR"/>
              <a:t>Deuxième niveau</a:t>
            </a:r>
          </a:p>
          <a:p>
            <a:pPr lvl="2"/>
            <a:r>
              <a:rPr lang="fr-FR"/>
              <a:t>Troisième niveau</a:t>
            </a:r>
            <a:endParaRPr lang="fr-FR" dirty="0"/>
          </a:p>
        </p:txBody>
      </p:sp>
      <p:cxnSp>
        <p:nvCxnSpPr>
          <p:cNvPr id="10" name="Connecteur droit 9"/>
          <p:cNvCxnSpPr/>
          <p:nvPr/>
        </p:nvCxnSpPr>
        <p:spPr>
          <a:xfrm>
            <a:off x="432000" y="0"/>
            <a:ext cx="0" cy="86400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91301"/>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62" r:id="rId3"/>
    <p:sldLayoutId id="2147483663" r:id="rId4"/>
    <p:sldLayoutId id="2147483660" r:id="rId5"/>
    <p:sldLayoutId id="2147483650" r:id="rId6"/>
    <p:sldLayoutId id="2147483661" r:id="rId7"/>
    <p:sldLayoutId id="2147483659" r:id="rId8"/>
  </p:sldLayoutIdLst>
  <p:txStyles>
    <p:titleStyle>
      <a:lvl1pPr algn="l" defTabSz="914400" rtl="0" eaLnBrk="1" latinLnBrk="0" hangingPunct="1">
        <a:spcBef>
          <a:spcPct val="0"/>
        </a:spcBef>
        <a:buNone/>
        <a:defRPr sz="2400" kern="1200">
          <a:solidFill>
            <a:srgbClr val="34B4E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image" Target="../media/image18.png"/><Relationship Id="rId7" Type="http://schemas.openxmlformats.org/officeDocument/2006/relationships/image" Target="../media/image22.png"/><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0.xml"/><Relationship Id="rId16" Type="http://schemas.openxmlformats.org/officeDocument/2006/relationships/diagramColors" Target="../diagrams/colors3.xml"/><Relationship Id="rId1" Type="http://schemas.openxmlformats.org/officeDocument/2006/relationships/slideLayout" Target="../slideLayouts/slideLayout6.xml"/><Relationship Id="rId6" Type="http://schemas.openxmlformats.org/officeDocument/2006/relationships/image" Target="../media/image21.jpeg"/><Relationship Id="rId11" Type="http://schemas.openxmlformats.org/officeDocument/2006/relationships/diagramColors" Target="../diagrams/colors2.xml"/><Relationship Id="rId5" Type="http://schemas.openxmlformats.org/officeDocument/2006/relationships/image" Target="../media/image20.jpeg"/><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image" Target="../media/image19.png"/><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7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a:extLst>
              <a:ext uri="{FF2B5EF4-FFF2-40B4-BE49-F238E27FC236}">
                <a16:creationId xmlns:a16="http://schemas.microsoft.com/office/drawing/2014/main" id="{DAE276EB-F62F-4A83-8305-F76B54EFF576}"/>
              </a:ext>
            </a:extLst>
          </p:cNvPr>
          <p:cNvSpPr txBox="1">
            <a:spLocks/>
          </p:cNvSpPr>
          <p:nvPr/>
        </p:nvSpPr>
        <p:spPr>
          <a:xfrm>
            <a:off x="539552" y="228730"/>
            <a:ext cx="8496944" cy="635270"/>
          </a:xfrm>
          <a:prstGeom prst="rect">
            <a:avLst/>
          </a:prstGeom>
        </p:spPr>
        <p:txBody>
          <a:bodyPr vert="horz" lIns="0" tIns="0" rIns="0" bIns="0" rtlCol="0" anchor="t" anchorCtr="0">
            <a:noAutofit/>
          </a:bodyPr>
          <a:lstStyle>
            <a:lvl1pPr algn="l" defTabSz="914400" rtl="0" eaLnBrk="1" latinLnBrk="0" hangingPunct="1">
              <a:spcBef>
                <a:spcPct val="0"/>
              </a:spcBef>
              <a:buNone/>
              <a:defRPr sz="2400" kern="1200" baseline="0">
                <a:solidFill>
                  <a:srgbClr val="34B4E4"/>
                </a:solidFill>
                <a:latin typeface="+mj-lt"/>
                <a:ea typeface="+mj-ea"/>
                <a:cs typeface="+mj-cs"/>
              </a:defRPr>
            </a:lvl1pPr>
          </a:lstStyle>
          <a:p>
            <a:r>
              <a:rPr lang="en-GB" dirty="0"/>
              <a:t>The role of a Distribution System Operator (DSO)</a:t>
            </a:r>
          </a:p>
        </p:txBody>
      </p:sp>
      <p:sp>
        <p:nvSpPr>
          <p:cNvPr id="6" name="Content Placeholder 3"/>
          <p:cNvSpPr>
            <a:spLocks noGrp="1"/>
          </p:cNvSpPr>
          <p:nvPr>
            <p:ph idx="1"/>
          </p:nvPr>
        </p:nvSpPr>
        <p:spPr>
          <a:xfrm>
            <a:off x="179512" y="915566"/>
            <a:ext cx="8640960" cy="3999204"/>
          </a:xfrm>
        </p:spPr>
        <p:txBody>
          <a:bodyPr/>
          <a:lstStyle/>
          <a:p>
            <a:pPr marL="285750" indent="-285750" algn="just">
              <a:spcBef>
                <a:spcPts val="500"/>
              </a:spcBef>
              <a:buSzPct val="150000"/>
              <a:buBlip>
                <a:blip r:embed="rId3"/>
              </a:buBlip>
            </a:pPr>
            <a:r>
              <a:rPr lang="en-GB" sz="1200" dirty="0"/>
              <a:t>Responsible for the management, maintenance, adaptation and development of </a:t>
            </a:r>
            <a:r>
              <a:rPr lang="en-US" sz="1200" noProof="0" dirty="0"/>
              <a:t>the electricity and natural gas distribution grids</a:t>
            </a:r>
            <a:r>
              <a:rPr lang="en-GB" sz="1200" noProof="0" dirty="0"/>
              <a:t>, </a:t>
            </a:r>
            <a:r>
              <a:rPr lang="en-US" sz="1200" noProof="0" dirty="0"/>
              <a:t>which</a:t>
            </a:r>
            <a:r>
              <a:rPr lang="en-GB" sz="1200" dirty="0"/>
              <a:t> also includes : </a:t>
            </a:r>
          </a:p>
          <a:p>
            <a:pPr marL="538163" indent="-182563" algn="just">
              <a:spcBef>
                <a:spcPts val="500"/>
              </a:spcBef>
              <a:buSzPct val="150000"/>
              <a:buFont typeface="Arial" panose="020B0604020202020204" pitchFamily="34" charset="0"/>
              <a:buChar char="."/>
              <a:tabLst>
                <a:tab pos="538163" algn="l"/>
              </a:tabLst>
            </a:pPr>
            <a:r>
              <a:rPr lang="en-GB" sz="1200" dirty="0"/>
              <a:t>Organisation of objective and non-discriminatory access to the distribution network </a:t>
            </a:r>
            <a:endParaRPr lang="en-US" sz="1200" dirty="0"/>
          </a:p>
          <a:p>
            <a:pPr marL="538163" indent="-182563" algn="just">
              <a:spcBef>
                <a:spcPts val="500"/>
              </a:spcBef>
              <a:buSzPct val="150000"/>
              <a:buFont typeface="Arial" panose="020B0604020202020204" pitchFamily="34" charset="0"/>
              <a:buChar char="."/>
              <a:tabLst>
                <a:tab pos="538163" algn="l"/>
              </a:tabLst>
            </a:pPr>
            <a:r>
              <a:rPr lang="en-US" sz="1200" noProof="0" dirty="0"/>
              <a:t>Ensure security, reliability and efficiency of the electricity and natural gas distribution grids</a:t>
            </a:r>
          </a:p>
          <a:p>
            <a:pPr marL="538163" indent="-182563" algn="just">
              <a:spcBef>
                <a:spcPts val="500"/>
              </a:spcBef>
              <a:buSzPct val="150000"/>
              <a:buFont typeface="Arial" panose="020B0604020202020204" pitchFamily="34" charset="0"/>
              <a:buChar char="."/>
              <a:tabLst>
                <a:tab pos="538163" algn="l"/>
              </a:tabLst>
            </a:pPr>
            <a:r>
              <a:rPr lang="en-US" sz="1200" noProof="0" dirty="0"/>
              <a:t>Take care of the day-to-day operation of the electricity and natural gas distribution grids</a:t>
            </a:r>
          </a:p>
          <a:p>
            <a:pPr marL="285750" indent="-285750" algn="just">
              <a:spcBef>
                <a:spcPts val="500"/>
              </a:spcBef>
              <a:buSzPct val="150000"/>
              <a:buBlip>
                <a:blip r:embed="rId3"/>
              </a:buBlip>
            </a:pPr>
            <a:r>
              <a:rPr lang="en-US" sz="1200" dirty="0"/>
              <a:t>Take care of the day-to-day opex and capex of the municipalities’ public lighting grid</a:t>
            </a:r>
          </a:p>
          <a:p>
            <a:pPr marL="285750" indent="-285750" algn="just">
              <a:spcBef>
                <a:spcPts val="500"/>
              </a:spcBef>
              <a:buSzPct val="150000"/>
              <a:buBlip>
                <a:blip r:embed="rId3"/>
              </a:buBlip>
            </a:pPr>
            <a:r>
              <a:rPr lang="en-US" sz="1200" noProof="0" dirty="0"/>
              <a:t>Implement the necessary conditions for the harmonious functioning of the market on its networks by managing all market’s processes data’s : </a:t>
            </a:r>
          </a:p>
          <a:p>
            <a:pPr marL="538163" indent="-201613" algn="just">
              <a:spcBef>
                <a:spcPts val="500"/>
              </a:spcBef>
              <a:buSzPct val="150000"/>
              <a:buFont typeface="Arial" panose="020B0604020202020204" pitchFamily="34" charset="0"/>
              <a:buChar char="."/>
              <a:tabLst>
                <a:tab pos="538163" algn="l"/>
              </a:tabLst>
            </a:pPr>
            <a:r>
              <a:rPr lang="en-US" sz="1200" dirty="0"/>
              <a:t>Establish new connections to the electricity and natural gas distribution grids (install meters) ; adapt connectivity and upgrade meters</a:t>
            </a:r>
          </a:p>
          <a:p>
            <a:pPr marL="538163" indent="-201613" algn="just">
              <a:spcBef>
                <a:spcPts val="500"/>
              </a:spcBef>
              <a:buSzPct val="150000"/>
              <a:buFont typeface="Arial" panose="020B0604020202020204" pitchFamily="34" charset="0"/>
              <a:buChar char="."/>
              <a:tabLst>
                <a:tab pos="538163" algn="l"/>
              </a:tabLst>
            </a:pPr>
            <a:r>
              <a:rPr lang="en-US" sz="1200" dirty="0"/>
              <a:t>Manage register</a:t>
            </a:r>
            <a:endParaRPr lang="en-US" sz="1200" noProof="0" dirty="0"/>
          </a:p>
          <a:p>
            <a:pPr marL="285750" indent="-285750" algn="just">
              <a:spcBef>
                <a:spcPts val="500"/>
              </a:spcBef>
              <a:buSzPct val="150000"/>
              <a:buBlip>
                <a:blip r:embed="rId3"/>
              </a:buBlip>
            </a:pPr>
            <a:r>
              <a:rPr lang="en-GB" sz="1200" dirty="0"/>
              <a:t>Public services obligations : </a:t>
            </a:r>
          </a:p>
          <a:p>
            <a:pPr marL="538163" indent="-182563" algn="just">
              <a:spcBef>
                <a:spcPts val="500"/>
              </a:spcBef>
              <a:buSzPct val="150000"/>
              <a:buFont typeface="Arial" panose="020B0604020202020204" pitchFamily="34" charset="0"/>
              <a:buChar char="."/>
              <a:tabLst>
                <a:tab pos="900113" algn="l"/>
              </a:tabLst>
            </a:pPr>
            <a:r>
              <a:rPr lang="en-US" sz="1200" dirty="0"/>
              <a:t> Social obligations : </a:t>
            </a:r>
          </a:p>
          <a:p>
            <a:pPr marL="803275" indent="-201613" algn="just">
              <a:spcBef>
                <a:spcPts val="500"/>
              </a:spcBef>
              <a:buSzPct val="150000"/>
              <a:buFont typeface="Arial" panose="020B0604020202020204" pitchFamily="34" charset="0"/>
              <a:buChar char="."/>
              <a:tabLst>
                <a:tab pos="720725" algn="l"/>
              </a:tabLst>
            </a:pPr>
            <a:r>
              <a:rPr lang="en-US" sz="1200" dirty="0"/>
              <a:t>Supply energy to protected customers at the request of customers </a:t>
            </a:r>
          </a:p>
          <a:p>
            <a:pPr marL="803275" indent="-201613" algn="just">
              <a:spcBef>
                <a:spcPts val="500"/>
              </a:spcBef>
              <a:buSzPct val="150000"/>
              <a:buFont typeface="Arial" panose="020B0604020202020204" pitchFamily="34" charset="0"/>
              <a:buChar char="."/>
              <a:tabLst>
                <a:tab pos="720725" algn="l"/>
              </a:tabLst>
            </a:pPr>
            <a:r>
              <a:rPr lang="en-US" sz="1200" dirty="0"/>
              <a:t>Install prepaid meters</a:t>
            </a:r>
          </a:p>
          <a:p>
            <a:pPr marL="538163" indent="-182563" algn="just">
              <a:spcBef>
                <a:spcPts val="500"/>
              </a:spcBef>
              <a:buSzPct val="150000"/>
              <a:buFont typeface="Arial" panose="020B0604020202020204" pitchFamily="34" charset="0"/>
              <a:buChar char="."/>
              <a:tabLst>
                <a:tab pos="900113" algn="l"/>
              </a:tabLst>
            </a:pPr>
            <a:r>
              <a:rPr lang="en-US" sz="1200" dirty="0"/>
              <a:t> For public lightning : Operate and maintain public lighting for municipalities and promote energy efficiency (E-</a:t>
            </a:r>
            <a:r>
              <a:rPr lang="en-US" sz="1200" dirty="0" err="1"/>
              <a:t>lumin</a:t>
            </a:r>
            <a:r>
              <a:rPr lang="en-US" sz="1200" dirty="0"/>
              <a:t> program : replacement of 463.000 public lightings for 2030)</a:t>
            </a:r>
          </a:p>
          <a:p>
            <a:pPr marL="538163" indent="-182563" algn="just">
              <a:spcBef>
                <a:spcPts val="600"/>
              </a:spcBef>
              <a:buSzPct val="150000"/>
              <a:buBlip>
                <a:blip r:embed="rId3"/>
              </a:buBlip>
            </a:pPr>
            <a:endParaRPr lang="en-GB" sz="1200" dirty="0"/>
          </a:p>
          <a:p>
            <a:pPr marL="285750" indent="-285750" algn="just">
              <a:spcBef>
                <a:spcPts val="600"/>
              </a:spcBef>
              <a:buSzPct val="150000"/>
              <a:buBlip>
                <a:blip r:embed="rId3"/>
              </a:buBlip>
            </a:pPr>
            <a:endParaRPr lang="en-GB" sz="1200" dirty="0"/>
          </a:p>
          <a:p>
            <a:pPr algn="just">
              <a:spcBef>
                <a:spcPts val="600"/>
              </a:spcBef>
            </a:pPr>
            <a:endParaRPr lang="en-GB" sz="1600" dirty="0"/>
          </a:p>
        </p:txBody>
      </p:sp>
      <p:sp>
        <p:nvSpPr>
          <p:cNvPr id="10" name="Slide Number Placeholder 3"/>
          <p:cNvSpPr>
            <a:spLocks noGrp="1"/>
          </p:cNvSpPr>
          <p:nvPr>
            <p:ph type="sldNum" sz="quarter" idx="4294967295"/>
          </p:nvPr>
        </p:nvSpPr>
        <p:spPr>
          <a:xfrm>
            <a:off x="8784496" y="4876006"/>
            <a:ext cx="252000" cy="126000"/>
          </a:xfrm>
          <a:prstGeom prst="rect">
            <a:avLst/>
          </a:prstGeom>
        </p:spPr>
        <p:txBody>
          <a:bodyPr wrap="none"/>
          <a:lstStyle/>
          <a:p>
            <a:pPr algn="ctr" defTabSz="457187"/>
            <a:fld id="{82C48EB5-D1EF-40CC-919C-B44B406FACB6}" type="slidenum">
              <a:rPr lang="en-GB" sz="1000" smtClean="0">
                <a:solidFill>
                  <a:schemeClr val="bg1">
                    <a:lumMod val="50000"/>
                  </a:schemeClr>
                </a:solidFill>
              </a:rPr>
              <a:pPr algn="ctr" defTabSz="457187"/>
              <a:t>10</a:t>
            </a:fld>
            <a:endParaRPr lang="en-GB" sz="1000" dirty="0">
              <a:solidFill>
                <a:schemeClr val="bg1">
                  <a:lumMod val="50000"/>
                </a:schemeClr>
              </a:solidFill>
            </a:endParaRPr>
          </a:p>
        </p:txBody>
      </p:sp>
    </p:spTree>
    <p:extLst>
      <p:ext uri="{BB962C8B-B14F-4D97-AF65-F5344CB8AC3E}">
        <p14:creationId xmlns:p14="http://schemas.microsoft.com/office/powerpoint/2010/main" val="3459597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218599783"/>
              </p:ext>
            </p:extLst>
          </p:nvPr>
        </p:nvGraphicFramePr>
        <p:xfrm>
          <a:off x="179512" y="987574"/>
          <a:ext cx="8424936" cy="3975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p:cNvSpPr>
            <a:spLocks noGrp="1"/>
          </p:cNvSpPr>
          <p:nvPr>
            <p:ph type="title"/>
          </p:nvPr>
        </p:nvSpPr>
        <p:spPr/>
        <p:txBody>
          <a:bodyPr/>
          <a:lstStyle/>
          <a:p>
            <a:r>
              <a:rPr lang="en-US" dirty="0"/>
              <a:t>Key considerations</a:t>
            </a:r>
          </a:p>
        </p:txBody>
      </p:sp>
    </p:spTree>
    <p:extLst>
      <p:ext uri="{BB962C8B-B14F-4D97-AF65-F5344CB8AC3E}">
        <p14:creationId xmlns:p14="http://schemas.microsoft.com/office/powerpoint/2010/main" val="400348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295084"/>
            <a:ext cx="8280024" cy="3596416"/>
          </a:xfrm>
        </p:spPr>
        <p:txBody>
          <a:bodyPr/>
          <a:lstStyle/>
          <a:p>
            <a:pPr marL="285750" indent="-285750">
              <a:spcBef>
                <a:spcPts val="0"/>
              </a:spcBef>
              <a:buFont typeface="Arial" panose="020B0604020202020204" pitchFamily="34" charset="0"/>
              <a:buChar char="•"/>
            </a:pPr>
            <a:r>
              <a:rPr lang="en-US" sz="1700" dirty="0"/>
              <a:t>2,306 FTE on 31 December 2021 (2,293 FTE in 2020 – 2,328 in 2019) (active staff)</a:t>
            </a:r>
          </a:p>
          <a:p>
            <a:pPr>
              <a:spcBef>
                <a:spcPts val="0"/>
              </a:spcBef>
            </a:pPr>
            <a:endParaRPr lang="en-US" sz="1600" dirty="0"/>
          </a:p>
          <a:p>
            <a:pPr marL="285750" indent="-285750" algn="just">
              <a:spcBef>
                <a:spcPts val="0"/>
              </a:spcBef>
              <a:buFont typeface="Arial" panose="020B0604020202020204" pitchFamily="34" charset="0"/>
              <a:buChar char="•"/>
            </a:pPr>
            <a:r>
              <a:rPr lang="en-US" sz="1600" dirty="0"/>
              <a:t>CWaPE approved  : </a:t>
            </a:r>
          </a:p>
          <a:p>
            <a:pPr marL="809625" lvl="1" indent="-285750" algn="just">
              <a:buFont typeface="Courier New" panose="02070309020205020404" pitchFamily="49" charset="0"/>
              <a:buChar char="o"/>
            </a:pPr>
            <a:r>
              <a:rPr lang="en-US" dirty="0"/>
              <a:t>electricity and gas regulatory balances 2017, 2018, 2019 and 2020</a:t>
            </a:r>
          </a:p>
          <a:p>
            <a:pPr marL="809625" lvl="1" indent="-285750" algn="just">
              <a:buFont typeface="Courier New" panose="02070309020205020404" pitchFamily="49" charset="0"/>
              <a:buChar char="o"/>
            </a:pPr>
            <a:r>
              <a:rPr lang="en-US" dirty="0"/>
              <a:t>allocation to tariffs of electricity and gas regulatory balances 2017, 2018 and 2019 </a:t>
            </a:r>
          </a:p>
          <a:p>
            <a:pPr marL="809625" lvl="1" indent="-285750" algn="just">
              <a:buFont typeface="Courier New" panose="02070309020205020404" pitchFamily="49" charset="0"/>
              <a:buChar char="o"/>
            </a:pPr>
            <a:r>
              <a:rPr lang="en-US" dirty="0"/>
              <a:t>revision of the additional envelope dedicated to smart meters </a:t>
            </a:r>
          </a:p>
          <a:p>
            <a:pPr algn="just">
              <a:spcBef>
                <a:spcPts val="0"/>
              </a:spcBef>
            </a:pPr>
            <a:endParaRPr lang="en-US" sz="1600" dirty="0"/>
          </a:p>
          <a:p>
            <a:pPr marL="285750" indent="-285750" algn="just">
              <a:spcBef>
                <a:spcPts val="0"/>
              </a:spcBef>
              <a:buFont typeface="Arial" panose="020B0604020202020204" pitchFamily="34" charset="0"/>
              <a:buChar char="•"/>
            </a:pPr>
            <a:r>
              <a:rPr lang="en-US" sz="1600" dirty="0"/>
              <a:t>ORES Assets Board of Directors approved tariff equalisation from 1 January 2024</a:t>
            </a:r>
          </a:p>
          <a:p>
            <a:pPr marL="628650" algn="just">
              <a:spcBef>
                <a:spcPts val="0"/>
              </a:spcBef>
            </a:pPr>
            <a:r>
              <a:rPr lang="en-US" sz="1400" dirty="0"/>
              <a:t>Form this date onwards, a single tariff per type of customer will be applied by ORES Assets instead of a tariff per type of customer per territory corresponding to former Walloon mixed DSOs existing in 2012, before the merge to create ORES Assets</a:t>
            </a:r>
          </a:p>
          <a:p>
            <a:pPr marL="285750" indent="-285750" algn="just">
              <a:spcBef>
                <a:spcPts val="0"/>
              </a:spcBef>
              <a:buFont typeface="Arial" panose="020B0604020202020204" pitchFamily="34" charset="0"/>
              <a:buChar char="•"/>
            </a:pPr>
            <a:endParaRPr lang="en-US" sz="1600" dirty="0"/>
          </a:p>
          <a:p>
            <a:pPr marL="285750" indent="-285750" algn="just">
              <a:spcBef>
                <a:spcPts val="0"/>
              </a:spcBef>
              <a:buFont typeface="Arial" panose="020B0604020202020204" pitchFamily="34" charset="0"/>
              <a:buChar char="•"/>
            </a:pPr>
            <a:r>
              <a:rPr lang="en-US" sz="1600" dirty="0"/>
              <a:t>End of 2021 : exchange with the CWaPE on the timetable for the 2024-2028 methodology</a:t>
            </a:r>
          </a:p>
          <a:p>
            <a:pPr marL="285750" indent="-285750" algn="just">
              <a:spcBef>
                <a:spcPts val="0"/>
              </a:spcBef>
              <a:buFont typeface="Arial" panose="020B0604020202020204" pitchFamily="34" charset="0"/>
              <a:buChar char="•"/>
            </a:pPr>
            <a:endParaRPr lang="en-US" sz="1000" dirty="0"/>
          </a:p>
          <a:p>
            <a:pPr marL="285750" indent="-285750" algn="just">
              <a:spcBef>
                <a:spcPts val="0"/>
              </a:spcBef>
              <a:buFont typeface="Arial" panose="020B0604020202020204" pitchFamily="34" charset="0"/>
              <a:buChar char="•"/>
            </a:pPr>
            <a:endParaRPr lang="en-US" sz="1600" dirty="0"/>
          </a:p>
          <a:p>
            <a:pPr marL="785813" lvl="2" algn="just">
              <a:spcBef>
                <a:spcPts val="0"/>
              </a:spcBef>
            </a:pPr>
            <a:endParaRPr lang="en-US" sz="1600" b="1" dirty="0">
              <a:solidFill>
                <a:schemeClr val="accent1"/>
              </a:solidFill>
            </a:endParaRPr>
          </a:p>
          <a:p>
            <a:endParaRPr lang="en-US" dirty="0"/>
          </a:p>
          <a:p>
            <a:endParaRPr lang="en-US" dirty="0"/>
          </a:p>
        </p:txBody>
      </p:sp>
      <p:sp>
        <p:nvSpPr>
          <p:cNvPr id="3" name="Titre 2"/>
          <p:cNvSpPr>
            <a:spLocks noGrp="1"/>
          </p:cNvSpPr>
          <p:nvPr>
            <p:ph type="title"/>
          </p:nvPr>
        </p:nvSpPr>
        <p:spPr/>
        <p:txBody>
          <a:bodyPr/>
          <a:lstStyle/>
          <a:p>
            <a:r>
              <a:rPr lang="en-US" dirty="0"/>
              <a:t>Some highlights 2021</a:t>
            </a:r>
          </a:p>
        </p:txBody>
      </p:sp>
    </p:spTree>
    <p:extLst>
      <p:ext uri="{BB962C8B-B14F-4D97-AF65-F5344CB8AC3E}">
        <p14:creationId xmlns:p14="http://schemas.microsoft.com/office/powerpoint/2010/main" val="2608435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05526" y="1059582"/>
            <a:ext cx="8532948" cy="3744416"/>
          </a:xfrm>
        </p:spPr>
        <p:txBody>
          <a:bodyPr/>
          <a:lstStyle/>
          <a:p>
            <a:pPr marL="171450" indent="-171450" algn="just">
              <a:spcBef>
                <a:spcPts val="0"/>
              </a:spcBef>
              <a:buFont typeface="Arial" panose="020B0604020202020204" pitchFamily="34" charset="0"/>
              <a:buChar char="•"/>
            </a:pPr>
            <a:endParaRPr lang="nl-BE" sz="300" dirty="0"/>
          </a:p>
          <a:p>
            <a:pPr marL="285750" indent="-285750" algn="just">
              <a:spcBef>
                <a:spcPts val="0"/>
              </a:spcBef>
              <a:buFont typeface="Arial" panose="020B0604020202020204" pitchFamily="34" charset="0"/>
              <a:buChar char="•"/>
            </a:pPr>
            <a:r>
              <a:rPr lang="en-US" sz="1600" dirty="0"/>
              <a:t>3 energy suppliers lost their licenses, either at their own request or due to non-compliance with network access conditions </a:t>
            </a:r>
            <a:r>
              <a:rPr lang="en-US" sz="1200" dirty="0"/>
              <a:t>(no major financial impact for ORES)</a:t>
            </a:r>
          </a:p>
          <a:p>
            <a:pPr marL="285750" indent="-285750" algn="just">
              <a:spcBef>
                <a:spcPts val="0"/>
              </a:spcBef>
              <a:buFont typeface="Arial" panose="020B0604020202020204" pitchFamily="34" charset="0"/>
              <a:buChar char="•"/>
            </a:pPr>
            <a:endParaRPr lang="en-US" dirty="0"/>
          </a:p>
          <a:p>
            <a:pPr marL="285750" indent="-285750" algn="just">
              <a:spcBef>
                <a:spcPts val="0"/>
              </a:spcBef>
              <a:buFont typeface="Arial" panose="020B0604020202020204" pitchFamily="34" charset="0"/>
              <a:buChar char="•"/>
            </a:pPr>
            <a:r>
              <a:rPr lang="en-US" sz="1600" dirty="0"/>
              <a:t>February : start of the renewal procedure for DSO mandates</a:t>
            </a:r>
          </a:p>
          <a:p>
            <a:pPr algn="just">
              <a:spcBef>
                <a:spcPts val="0"/>
              </a:spcBef>
            </a:pPr>
            <a:endParaRPr lang="en-US" dirty="0"/>
          </a:p>
          <a:p>
            <a:pPr marL="285750" indent="-285750" algn="just">
              <a:spcBef>
                <a:spcPts val="0"/>
              </a:spcBef>
              <a:buFont typeface="Arial" panose="020B0604020202020204" pitchFamily="34" charset="0"/>
              <a:buChar char="•"/>
            </a:pPr>
            <a:r>
              <a:rPr lang="en-US" sz="1600" dirty="0"/>
              <a:t>June and July : several climatic events had strong impact on the electricity distribution network, including dramatic floods of 14-16 July and a tornado </a:t>
            </a:r>
            <a:r>
              <a:rPr lang="en-US" sz="1200" dirty="0"/>
              <a:t>(no major financial impact for ORES)</a:t>
            </a:r>
          </a:p>
          <a:p>
            <a:pPr algn="just">
              <a:spcBef>
                <a:spcPts val="0"/>
              </a:spcBef>
            </a:pPr>
            <a:endParaRPr lang="en-US" dirty="0"/>
          </a:p>
          <a:p>
            <a:pPr marL="285750" indent="-285750" algn="just">
              <a:spcBef>
                <a:spcPts val="0"/>
              </a:spcBef>
              <a:buFont typeface="Arial" panose="020B0604020202020204" pitchFamily="34" charset="0"/>
              <a:buChar char="•"/>
            </a:pPr>
            <a:r>
              <a:rPr lang="en-US" sz="1600" dirty="0"/>
              <a:t>October : repayment of the bond issued in 2012 that reached maturity</a:t>
            </a:r>
          </a:p>
          <a:p>
            <a:pPr marL="285750" indent="-285750" algn="just">
              <a:spcBef>
                <a:spcPts val="0"/>
              </a:spcBef>
              <a:buFont typeface="Arial" panose="020B0604020202020204" pitchFamily="34" charset="0"/>
              <a:buChar char="•"/>
            </a:pPr>
            <a:endParaRPr lang="en-US" dirty="0"/>
          </a:p>
          <a:p>
            <a:pPr marL="285750" indent="-285750" algn="just">
              <a:spcBef>
                <a:spcPts val="0"/>
              </a:spcBef>
              <a:buFont typeface="Arial" panose="020B0604020202020204" pitchFamily="34" charset="0"/>
              <a:buChar char="•"/>
            </a:pPr>
            <a:r>
              <a:rPr lang="en-US" sz="1600" dirty="0"/>
              <a:t>November : go live of the Atrias platform</a:t>
            </a:r>
          </a:p>
          <a:p>
            <a:pPr marL="285750" indent="-285750" algn="just">
              <a:spcBef>
                <a:spcPts val="0"/>
              </a:spcBef>
              <a:buFont typeface="Arial" panose="020B0604020202020204" pitchFamily="34" charset="0"/>
              <a:buChar char="•"/>
            </a:pPr>
            <a:endParaRPr lang="en-US" dirty="0">
              <a:highlight>
                <a:srgbClr val="FFFF00"/>
              </a:highlight>
            </a:endParaRPr>
          </a:p>
          <a:p>
            <a:pPr marL="285750" indent="-285750" algn="just">
              <a:spcBef>
                <a:spcPts val="0"/>
              </a:spcBef>
              <a:buFont typeface="Arial" panose="020B0604020202020204" pitchFamily="34" charset="0"/>
              <a:buChar char="•"/>
            </a:pPr>
            <a:r>
              <a:rPr lang="en-US" sz="1600" dirty="0"/>
              <a:t>Extension of the protection status for households affected by the economic crises and payment of premiums by DSOs for regional and federal authorities</a:t>
            </a:r>
          </a:p>
          <a:p>
            <a:pPr marL="285750" indent="-285750" algn="just">
              <a:spcBef>
                <a:spcPts val="0"/>
              </a:spcBef>
              <a:buFont typeface="Arial" panose="020B0604020202020204" pitchFamily="34" charset="0"/>
              <a:buChar char="•"/>
            </a:pPr>
            <a:endParaRPr lang="en-US" sz="1600" dirty="0">
              <a:highlight>
                <a:srgbClr val="FFFF00"/>
              </a:highlight>
            </a:endParaRPr>
          </a:p>
          <a:p>
            <a:pPr algn="just">
              <a:spcBef>
                <a:spcPts val="0"/>
              </a:spcBef>
            </a:pPr>
            <a:endParaRPr lang="en-US" sz="1600" dirty="0"/>
          </a:p>
          <a:p>
            <a:pPr marL="285750" indent="-285750" algn="just">
              <a:spcBef>
                <a:spcPts val="0"/>
              </a:spcBef>
              <a:buFont typeface="Arial" panose="020B0604020202020204" pitchFamily="34" charset="0"/>
              <a:buChar char="•"/>
            </a:pPr>
            <a:endParaRPr lang="en-US" sz="800" dirty="0"/>
          </a:p>
          <a:p>
            <a:pPr marL="285750" indent="-285750" algn="just">
              <a:spcBef>
                <a:spcPts val="0"/>
              </a:spcBef>
              <a:buFont typeface="Arial" panose="020B0604020202020204" pitchFamily="34" charset="0"/>
              <a:buChar char="•"/>
            </a:pPr>
            <a:endParaRPr lang="en-US" sz="600" dirty="0">
              <a:solidFill>
                <a:srgbClr val="FF0000"/>
              </a:solidFill>
            </a:endParaRPr>
          </a:p>
          <a:p>
            <a:pPr marL="285750" indent="-285750" algn="just">
              <a:spcBef>
                <a:spcPts val="0"/>
              </a:spcBef>
              <a:buFont typeface="Arial" panose="020B0604020202020204" pitchFamily="34" charset="0"/>
              <a:buChar char="•"/>
            </a:pPr>
            <a:endParaRPr lang="fr-BE" sz="1200" dirty="0"/>
          </a:p>
          <a:p>
            <a:pPr algn="just">
              <a:spcBef>
                <a:spcPts val="0"/>
              </a:spcBef>
            </a:pPr>
            <a:endParaRPr lang="en-US" sz="1200" dirty="0"/>
          </a:p>
          <a:p>
            <a:endParaRPr lang="en-US" dirty="0"/>
          </a:p>
        </p:txBody>
      </p:sp>
      <p:sp>
        <p:nvSpPr>
          <p:cNvPr id="3" name="Titre 2"/>
          <p:cNvSpPr>
            <a:spLocks noGrp="1"/>
          </p:cNvSpPr>
          <p:nvPr>
            <p:ph type="title"/>
          </p:nvPr>
        </p:nvSpPr>
        <p:spPr/>
        <p:txBody>
          <a:bodyPr/>
          <a:lstStyle/>
          <a:p>
            <a:r>
              <a:rPr lang="en-US" dirty="0"/>
              <a:t>Some highlights 2021</a:t>
            </a:r>
          </a:p>
        </p:txBody>
      </p:sp>
    </p:spTree>
    <p:extLst>
      <p:ext uri="{BB962C8B-B14F-4D97-AF65-F5344CB8AC3E}">
        <p14:creationId xmlns:p14="http://schemas.microsoft.com/office/powerpoint/2010/main" val="298520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05526" y="1131590"/>
            <a:ext cx="8532948" cy="3380392"/>
          </a:xfrm>
        </p:spPr>
        <p:txBody>
          <a:bodyPr/>
          <a:lstStyle/>
          <a:p>
            <a:pPr marL="171450" indent="-171450" algn="just">
              <a:spcBef>
                <a:spcPts val="0"/>
              </a:spcBef>
              <a:buFont typeface="Arial" panose="020B0604020202020204" pitchFamily="34" charset="0"/>
              <a:buChar char="•"/>
            </a:pPr>
            <a:endParaRPr lang="nl-BE" sz="300" dirty="0"/>
          </a:p>
          <a:p>
            <a:pPr algn="just">
              <a:spcBef>
                <a:spcPts val="0"/>
              </a:spcBef>
            </a:pPr>
            <a:r>
              <a:rPr lang="en-US" sz="1600" dirty="0"/>
              <a:t>Continuation of projects related to the energy transition</a:t>
            </a:r>
          </a:p>
          <a:p>
            <a:pPr marL="628650" indent="-266700" algn="just">
              <a:spcBef>
                <a:spcPts val="300"/>
              </a:spcBef>
              <a:buFont typeface="Arial" panose="020B0604020202020204" pitchFamily="34" charset="0"/>
              <a:buChar char="•"/>
            </a:pPr>
            <a:r>
              <a:rPr lang="en-US" sz="1600" dirty="0"/>
              <a:t>June : implementation and generalization of “O-One” </a:t>
            </a:r>
            <a:r>
              <a:rPr lang="en-US" sz="1400" dirty="0"/>
              <a:t>(forecast and management of congestion risk on the network)</a:t>
            </a:r>
          </a:p>
          <a:p>
            <a:pPr marL="628650" indent="-266700" algn="just">
              <a:spcBef>
                <a:spcPts val="0"/>
              </a:spcBef>
              <a:buFont typeface="Arial" panose="020B0604020202020204" pitchFamily="34" charset="0"/>
              <a:buChar char="•"/>
            </a:pPr>
            <a:endParaRPr lang="en-US" dirty="0"/>
          </a:p>
          <a:p>
            <a:pPr marL="628650" indent="-266700" algn="just">
              <a:spcBef>
                <a:spcPts val="0"/>
              </a:spcBef>
              <a:buFont typeface="Arial" panose="020B0604020202020204" pitchFamily="34" charset="0"/>
              <a:buChar char="•"/>
            </a:pPr>
            <a:r>
              <a:rPr lang="en-US" sz="1600" dirty="0"/>
              <a:t>June and Augustus : two additional injections of green gas into the Walloon distribution network</a:t>
            </a:r>
          </a:p>
          <a:p>
            <a:pPr marL="628650" indent="-266700" algn="just">
              <a:spcBef>
                <a:spcPts val="0"/>
              </a:spcBef>
              <a:buFont typeface="Arial" panose="020B0604020202020204" pitchFamily="34" charset="0"/>
              <a:buChar char="•"/>
            </a:pPr>
            <a:endParaRPr lang="en-US" dirty="0"/>
          </a:p>
          <a:p>
            <a:pPr marL="628650" indent="-266700" algn="just">
              <a:spcBef>
                <a:spcPts val="0"/>
              </a:spcBef>
              <a:buFont typeface="Arial" panose="020B0604020202020204" pitchFamily="34" charset="0"/>
              <a:buChar char="•"/>
            </a:pPr>
            <a:r>
              <a:rPr lang="en-US" sz="1600" dirty="0"/>
              <a:t>October : placement of the 30,000</a:t>
            </a:r>
            <a:r>
              <a:rPr lang="en-US" sz="1600" baseline="30000" dirty="0"/>
              <a:t>th</a:t>
            </a:r>
            <a:r>
              <a:rPr lang="en-US" sz="1600" dirty="0"/>
              <a:t> smart meter</a:t>
            </a:r>
          </a:p>
          <a:p>
            <a:pPr marL="628650" indent="-266700" algn="just">
              <a:spcBef>
                <a:spcPts val="0"/>
              </a:spcBef>
              <a:buFont typeface="Arial" panose="020B0604020202020204" pitchFamily="34" charset="0"/>
              <a:buChar char="•"/>
            </a:pPr>
            <a:endParaRPr lang="en-US" sz="1000" dirty="0">
              <a:solidFill>
                <a:srgbClr val="FF0000"/>
              </a:solidFill>
            </a:endParaRPr>
          </a:p>
          <a:p>
            <a:pPr marL="628650" indent="-266700" algn="just">
              <a:spcBef>
                <a:spcPts val="0"/>
              </a:spcBef>
              <a:buFont typeface="Arial" panose="020B0604020202020204" pitchFamily="34" charset="0"/>
              <a:buChar char="•"/>
            </a:pPr>
            <a:endParaRPr lang="en-US" sz="1000" dirty="0">
              <a:solidFill>
                <a:srgbClr val="FF0000"/>
              </a:solidFill>
            </a:endParaRPr>
          </a:p>
          <a:p>
            <a:pPr marL="628650" indent="-266700" algn="just">
              <a:spcBef>
                <a:spcPts val="0"/>
              </a:spcBef>
              <a:buFont typeface="Arial" panose="020B0604020202020204" pitchFamily="34" charset="0"/>
              <a:buChar char="•"/>
            </a:pPr>
            <a:endParaRPr lang="en-US" sz="1000" dirty="0">
              <a:solidFill>
                <a:srgbClr val="FF0000"/>
              </a:solidFill>
            </a:endParaRPr>
          </a:p>
          <a:p>
            <a:pPr marL="628650" indent="-266700" algn="just">
              <a:spcBef>
                <a:spcPts val="0"/>
              </a:spcBef>
              <a:buFont typeface="Arial" panose="020B0604020202020204" pitchFamily="34" charset="0"/>
              <a:buChar char="•"/>
            </a:pPr>
            <a:endParaRPr lang="en-US" sz="1000" dirty="0">
              <a:solidFill>
                <a:srgbClr val="FF0000"/>
              </a:solidFill>
            </a:endParaRPr>
          </a:p>
          <a:p>
            <a:pPr algn="just">
              <a:spcBef>
                <a:spcPts val="0"/>
              </a:spcBef>
            </a:pPr>
            <a:r>
              <a:rPr lang="en-US" sz="1600" dirty="0"/>
              <a:t>2021-2023 strategic plan - update 2022</a:t>
            </a:r>
          </a:p>
          <a:p>
            <a:pPr marL="285750" indent="-285750" algn="just">
              <a:spcBef>
                <a:spcPts val="0"/>
              </a:spcBef>
              <a:buFont typeface="Arial" panose="020B0604020202020204" pitchFamily="34" charset="0"/>
              <a:buChar char="•"/>
            </a:pPr>
            <a:endParaRPr lang="en-US" sz="600" dirty="0">
              <a:solidFill>
                <a:srgbClr val="FF0000"/>
              </a:solidFill>
            </a:endParaRPr>
          </a:p>
          <a:p>
            <a:pPr marL="285750" indent="-285750" algn="just">
              <a:spcBef>
                <a:spcPts val="0"/>
              </a:spcBef>
              <a:buFont typeface="Arial" panose="020B0604020202020204" pitchFamily="34" charset="0"/>
              <a:buChar char="•"/>
            </a:pPr>
            <a:endParaRPr lang="fr-BE" sz="1200" dirty="0"/>
          </a:p>
          <a:p>
            <a:pPr algn="just">
              <a:spcBef>
                <a:spcPts val="0"/>
              </a:spcBef>
            </a:pPr>
            <a:endParaRPr lang="en-US" sz="1200" dirty="0"/>
          </a:p>
          <a:p>
            <a:endParaRPr lang="en-US" dirty="0"/>
          </a:p>
        </p:txBody>
      </p:sp>
      <p:sp>
        <p:nvSpPr>
          <p:cNvPr id="3" name="Titre 2"/>
          <p:cNvSpPr>
            <a:spLocks noGrp="1"/>
          </p:cNvSpPr>
          <p:nvPr>
            <p:ph type="title"/>
          </p:nvPr>
        </p:nvSpPr>
        <p:spPr/>
        <p:txBody>
          <a:bodyPr/>
          <a:lstStyle/>
          <a:p>
            <a:r>
              <a:rPr lang="en-US" dirty="0"/>
              <a:t>Some highlights 2021</a:t>
            </a:r>
          </a:p>
        </p:txBody>
      </p:sp>
    </p:spTree>
    <p:extLst>
      <p:ext uri="{BB962C8B-B14F-4D97-AF65-F5344CB8AC3E}">
        <p14:creationId xmlns:p14="http://schemas.microsoft.com/office/powerpoint/2010/main" val="4158740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33A66C7-EF45-48A2-B553-2EA6A096CE79}"/>
              </a:ext>
            </a:extLst>
          </p:cNvPr>
          <p:cNvSpPr>
            <a:spLocks noGrp="1"/>
          </p:cNvSpPr>
          <p:nvPr>
            <p:ph idx="1"/>
          </p:nvPr>
        </p:nvSpPr>
        <p:spPr/>
        <p:txBody>
          <a:bodyPr/>
          <a:lstStyle/>
          <a:p>
            <a:pPr marL="285750" indent="-285750">
              <a:buFont typeface="Arial" panose="020B0604020202020204" pitchFamily="34" charset="0"/>
              <a:buChar char="•"/>
            </a:pPr>
            <a:r>
              <a:rPr lang="en-US" dirty="0"/>
              <a:t>Renewal of DSO designation : </a:t>
            </a:r>
          </a:p>
          <a:p>
            <a:pPr marL="541338">
              <a:spcBef>
                <a:spcPts val="600"/>
              </a:spcBef>
            </a:pPr>
            <a:r>
              <a:rPr lang="en-US" sz="1400" dirty="0"/>
              <a:t>Procedure being finalized by mid 2022</a:t>
            </a:r>
          </a:p>
          <a:p>
            <a:pPr marL="541338">
              <a:spcBef>
                <a:spcPts val="600"/>
              </a:spcBef>
            </a:pPr>
            <a:r>
              <a:rPr lang="en-US" sz="1400" dirty="0"/>
              <a:t>Procedure involving : </a:t>
            </a:r>
          </a:p>
          <a:p>
            <a:pPr marL="1168400" indent="-285750">
              <a:spcBef>
                <a:spcPts val="600"/>
              </a:spcBef>
              <a:buFont typeface="Courier New" panose="02070309020205020404" pitchFamily="49" charset="0"/>
              <a:buChar char="o"/>
            </a:pPr>
            <a:r>
              <a:rPr lang="en-US" sz="1400" dirty="0"/>
              <a:t>A proposal from the municipalities</a:t>
            </a:r>
          </a:p>
          <a:p>
            <a:pPr marL="1168400" indent="-285750">
              <a:spcBef>
                <a:spcPts val="600"/>
              </a:spcBef>
              <a:buFont typeface="Courier New" panose="02070309020205020404" pitchFamily="49" charset="0"/>
              <a:buChar char="o"/>
            </a:pPr>
            <a:r>
              <a:rPr lang="en-US" sz="1400" dirty="0"/>
              <a:t>An opinion from the regulator (favorable opinion for 100% municipalities for </a:t>
            </a:r>
            <a:r>
              <a:rPr lang="en-US" sz="1400" dirty="0" err="1"/>
              <a:t>gaz</a:t>
            </a:r>
            <a:r>
              <a:rPr lang="en-US" sz="1400" dirty="0"/>
              <a:t> – for 96.4% in electricity </a:t>
            </a:r>
            <a:r>
              <a:rPr lang="en-US" sz="1000" dirty="0"/>
              <a:t>(1 municipality decided to change DSO and others didn’t decide, decide properly or decide in time)</a:t>
            </a:r>
            <a:r>
              <a:rPr lang="en-US" sz="1400" dirty="0"/>
              <a:t>)</a:t>
            </a:r>
          </a:p>
          <a:p>
            <a:pPr marL="1168400" indent="-285750">
              <a:spcBef>
                <a:spcPts val="600"/>
              </a:spcBef>
              <a:buFont typeface="Courier New" panose="02070309020205020404" pitchFamily="49" charset="0"/>
              <a:buChar char="o"/>
            </a:pPr>
            <a:r>
              <a:rPr lang="en-US" sz="1400" dirty="0"/>
              <a:t>A designation by the Walloon Government (to be finalized)</a:t>
            </a:r>
          </a:p>
          <a:p>
            <a:pPr marL="285750" indent="-285750">
              <a:buFont typeface="Arial" panose="020B0604020202020204" pitchFamily="34" charset="0"/>
              <a:buChar char="•"/>
            </a:pPr>
            <a:r>
              <a:rPr lang="en-US" dirty="0"/>
              <a:t>Tariff methodology 2024-2028 : </a:t>
            </a:r>
          </a:p>
          <a:p>
            <a:pPr marL="541338">
              <a:spcBef>
                <a:spcPts val="600"/>
              </a:spcBef>
            </a:pPr>
            <a:r>
              <a:rPr lang="en-US" sz="1400" dirty="0"/>
              <a:t>Launch of the public consultation and discussions with DSO on 31 May	</a:t>
            </a:r>
          </a:p>
          <a:p>
            <a:pPr marL="541338">
              <a:spcBef>
                <a:spcPts val="600"/>
              </a:spcBef>
            </a:pPr>
            <a:r>
              <a:rPr lang="en-US" sz="1400" dirty="0"/>
              <a:t>Procedure being finalized by November </a:t>
            </a:r>
          </a:p>
          <a:p>
            <a:pPr marL="541338">
              <a:spcBef>
                <a:spcPts val="600"/>
              </a:spcBef>
            </a:pPr>
            <a:endParaRPr lang="en-US" sz="1400" dirty="0"/>
          </a:p>
        </p:txBody>
      </p:sp>
      <p:sp>
        <p:nvSpPr>
          <p:cNvPr id="3" name="Titre 2">
            <a:extLst>
              <a:ext uri="{FF2B5EF4-FFF2-40B4-BE49-F238E27FC236}">
                <a16:creationId xmlns:a16="http://schemas.microsoft.com/office/drawing/2014/main" id="{5DDC08C2-6A70-4F0E-A89A-8160086C1762}"/>
              </a:ext>
            </a:extLst>
          </p:cNvPr>
          <p:cNvSpPr>
            <a:spLocks noGrp="1"/>
          </p:cNvSpPr>
          <p:nvPr>
            <p:ph type="title"/>
          </p:nvPr>
        </p:nvSpPr>
        <p:spPr/>
        <p:txBody>
          <a:bodyPr/>
          <a:lstStyle/>
          <a:p>
            <a:r>
              <a:rPr lang="en-US" dirty="0"/>
              <a:t>Recent events – some 2022 highlights</a:t>
            </a:r>
          </a:p>
        </p:txBody>
      </p:sp>
    </p:spTree>
    <p:extLst>
      <p:ext uri="{BB962C8B-B14F-4D97-AF65-F5344CB8AC3E}">
        <p14:creationId xmlns:p14="http://schemas.microsoft.com/office/powerpoint/2010/main" val="836995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nl-BE" dirty="0" err="1"/>
              <a:t>Regulated</a:t>
            </a:r>
            <a:r>
              <a:rPr lang="nl-BE" dirty="0"/>
              <a:t> Asset Base</a:t>
            </a:r>
            <a:endParaRPr lang="en-US" dirty="0"/>
          </a:p>
        </p:txBody>
      </p:sp>
      <p:graphicFrame>
        <p:nvGraphicFramePr>
          <p:cNvPr id="4" name="Chart 7"/>
          <p:cNvGraphicFramePr>
            <a:graphicFrameLocks noGrp="1"/>
          </p:cNvGraphicFramePr>
          <p:nvPr>
            <p:ph idx="1"/>
            <p:extLst>
              <p:ext uri="{D42A27DB-BD31-4B8C-83A1-F6EECF244321}">
                <p14:modId xmlns:p14="http://schemas.microsoft.com/office/powerpoint/2010/main" val="3927102452"/>
              </p:ext>
            </p:extLst>
          </p:nvPr>
        </p:nvGraphicFramePr>
        <p:xfrm>
          <a:off x="612737" y="1114121"/>
          <a:ext cx="8064500" cy="275377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7E6B304C-2CAC-46F2-8604-1F00E75E2FEA}"/>
              </a:ext>
            </a:extLst>
          </p:cNvPr>
          <p:cNvSpPr/>
          <p:nvPr/>
        </p:nvSpPr>
        <p:spPr>
          <a:xfrm>
            <a:off x="97507" y="4314270"/>
            <a:ext cx="230450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RAB almost exclusively </a:t>
            </a:r>
          </a:p>
          <a:p>
            <a:pPr algn="ctr"/>
            <a:r>
              <a:rPr lang="en-US" sz="1400" dirty="0">
                <a:solidFill>
                  <a:schemeClr val="tx1"/>
                </a:solidFill>
              </a:rPr>
              <a:t>consists of tangible assets</a:t>
            </a:r>
          </a:p>
        </p:txBody>
      </p:sp>
      <p:graphicFrame>
        <p:nvGraphicFramePr>
          <p:cNvPr id="6" name="Tableau 5">
            <a:extLst>
              <a:ext uri="{FF2B5EF4-FFF2-40B4-BE49-F238E27FC236}">
                <a16:creationId xmlns:a16="http://schemas.microsoft.com/office/drawing/2014/main" id="{0A4352AB-28FF-48E9-8F88-90C7E85FB23A}"/>
              </a:ext>
            </a:extLst>
          </p:cNvPr>
          <p:cNvGraphicFramePr>
            <a:graphicFrameLocks noGrp="1"/>
          </p:cNvGraphicFramePr>
          <p:nvPr>
            <p:extLst>
              <p:ext uri="{D42A27DB-BD31-4B8C-83A1-F6EECF244321}">
                <p14:modId xmlns:p14="http://schemas.microsoft.com/office/powerpoint/2010/main" val="1963505838"/>
              </p:ext>
            </p:extLst>
          </p:nvPr>
        </p:nvGraphicFramePr>
        <p:xfrm>
          <a:off x="2493764" y="4120487"/>
          <a:ext cx="5056562" cy="764624"/>
        </p:xfrm>
        <a:graphic>
          <a:graphicData uri="http://schemas.openxmlformats.org/drawingml/2006/table">
            <a:tbl>
              <a:tblPr/>
              <a:tblGrid>
                <a:gridCol w="728081">
                  <a:extLst>
                    <a:ext uri="{9D8B030D-6E8A-4147-A177-3AD203B41FA5}">
                      <a16:colId xmlns:a16="http://schemas.microsoft.com/office/drawing/2014/main" val="805219472"/>
                    </a:ext>
                  </a:extLst>
                </a:gridCol>
                <a:gridCol w="728081">
                  <a:extLst>
                    <a:ext uri="{9D8B030D-6E8A-4147-A177-3AD203B41FA5}">
                      <a16:colId xmlns:a16="http://schemas.microsoft.com/office/drawing/2014/main" val="2010160150"/>
                    </a:ext>
                  </a:extLst>
                </a:gridCol>
                <a:gridCol w="728081">
                  <a:extLst>
                    <a:ext uri="{9D8B030D-6E8A-4147-A177-3AD203B41FA5}">
                      <a16:colId xmlns:a16="http://schemas.microsoft.com/office/drawing/2014/main" val="2051877107"/>
                    </a:ext>
                  </a:extLst>
                </a:gridCol>
                <a:gridCol w="688076">
                  <a:extLst>
                    <a:ext uri="{9D8B030D-6E8A-4147-A177-3AD203B41FA5}">
                      <a16:colId xmlns:a16="http://schemas.microsoft.com/office/drawing/2014/main" val="1097840593"/>
                    </a:ext>
                  </a:extLst>
                </a:gridCol>
                <a:gridCol w="728081">
                  <a:extLst>
                    <a:ext uri="{9D8B030D-6E8A-4147-A177-3AD203B41FA5}">
                      <a16:colId xmlns:a16="http://schemas.microsoft.com/office/drawing/2014/main" val="1505824082"/>
                    </a:ext>
                  </a:extLst>
                </a:gridCol>
                <a:gridCol w="728081">
                  <a:extLst>
                    <a:ext uri="{9D8B030D-6E8A-4147-A177-3AD203B41FA5}">
                      <a16:colId xmlns:a16="http://schemas.microsoft.com/office/drawing/2014/main" val="2983002051"/>
                    </a:ext>
                  </a:extLst>
                </a:gridCol>
                <a:gridCol w="728081">
                  <a:extLst>
                    <a:ext uri="{9D8B030D-6E8A-4147-A177-3AD203B41FA5}">
                      <a16:colId xmlns:a16="http://schemas.microsoft.com/office/drawing/2014/main" val="984981027"/>
                    </a:ext>
                  </a:extLst>
                </a:gridCol>
              </a:tblGrid>
              <a:tr h="337904">
                <a:tc>
                  <a:txBody>
                    <a:bodyPr/>
                    <a:lstStyle/>
                    <a:p>
                      <a:pPr algn="l" fontAlgn="b"/>
                      <a:endParaRPr lang="fr-BE" sz="14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BE" sz="1400" b="1" i="0" u="none" strike="noStrike" dirty="0">
                          <a:solidFill>
                            <a:schemeClr val="tx1"/>
                          </a:solidFill>
                          <a:effectLst/>
                          <a:latin typeface="Calibri" panose="020F0502020204030204" pitchFamily="34" charset="0"/>
                        </a:rPr>
                        <a:t>E 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400" b="1" i="0" u="none" strike="noStrike" dirty="0">
                          <a:solidFill>
                            <a:schemeClr val="tx1"/>
                          </a:solidFill>
                          <a:effectLst/>
                          <a:latin typeface="Calibri" panose="020F0502020204030204" pitchFamily="34" charset="0"/>
                        </a:rPr>
                        <a:t>E 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400" b="1" i="0" u="none" strike="noStrike" dirty="0">
                          <a:solidFill>
                            <a:schemeClr val="tx1"/>
                          </a:solidFill>
                          <a:effectLst/>
                          <a:latin typeface="Calibri" panose="020F0502020204030204" pitchFamily="34" charset="0"/>
                        </a:rPr>
                        <a:t>E 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400" b="1" i="0" u="none" strike="noStrike" dirty="0">
                          <a:solidFill>
                            <a:schemeClr val="tx1"/>
                          </a:solidFill>
                          <a:effectLst/>
                          <a:latin typeface="Calibri" panose="020F0502020204030204" pitchFamily="34" charset="0"/>
                        </a:rPr>
                        <a:t>G 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400" b="1" i="0" u="none" strike="noStrike" dirty="0">
                          <a:solidFill>
                            <a:schemeClr val="tx1"/>
                          </a:solidFill>
                          <a:effectLst/>
                          <a:latin typeface="Calibri" panose="020F0502020204030204" pitchFamily="34" charset="0"/>
                        </a:rPr>
                        <a:t>G 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400" b="1" i="0" u="none" strike="noStrike" dirty="0">
                          <a:solidFill>
                            <a:schemeClr val="tx1"/>
                          </a:solidFill>
                          <a:effectLst/>
                          <a:latin typeface="Calibri" panose="020F0502020204030204" pitchFamily="34" charset="0"/>
                        </a:rPr>
                        <a:t>G 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970940"/>
                  </a:ext>
                </a:extLst>
              </a:tr>
              <a:tr h="174661">
                <a:tc>
                  <a:txBody>
                    <a:bodyPr/>
                    <a:lstStyle/>
                    <a:p>
                      <a:pPr algn="l" fontAlgn="b"/>
                      <a:r>
                        <a:rPr lang="fr-BE" sz="1400" b="0" i="0" u="none" strike="noStrike">
                          <a:solidFill>
                            <a:srgbClr val="000000"/>
                          </a:solidFill>
                          <a:effectLst/>
                          <a:latin typeface="Calibri" panose="020F0502020204030204" pitchFamily="34" charset="0"/>
                        </a:rPr>
                        <a:t>Tangible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98.0 %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98.1 %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98.2 %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98.6 %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98.8 %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99.0 %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085607"/>
                  </a:ext>
                </a:extLst>
              </a:tr>
              <a:tr h="174661">
                <a:tc>
                  <a:txBody>
                    <a:bodyPr/>
                    <a:lstStyle/>
                    <a:p>
                      <a:pPr algn="l" fontAlgn="b"/>
                      <a:r>
                        <a:rPr lang="fr-BE" sz="1400" b="0" i="0" u="none" strike="noStrike" dirty="0">
                          <a:solidFill>
                            <a:srgbClr val="000000"/>
                          </a:solidFill>
                          <a:effectLst/>
                          <a:latin typeface="Calibri" panose="020F0502020204030204" pitchFamily="34" charset="0"/>
                        </a:rPr>
                        <a:t>Intangible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61409"/>
                  </a:ext>
                </a:extLst>
              </a:tr>
            </a:tbl>
          </a:graphicData>
        </a:graphic>
      </p:graphicFrame>
    </p:spTree>
    <p:extLst>
      <p:ext uri="{BB962C8B-B14F-4D97-AF65-F5344CB8AC3E}">
        <p14:creationId xmlns:p14="http://schemas.microsoft.com/office/powerpoint/2010/main" val="2716233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0" indent="0"/>
            <a:r>
              <a:rPr lang="en-US" dirty="0"/>
              <a:t>A network of quality</a:t>
            </a:r>
            <a:br>
              <a:rPr lang="fr-BE" dirty="0"/>
            </a:br>
            <a:r>
              <a:rPr lang="en-US" sz="1800" dirty="0">
                <a:solidFill>
                  <a:schemeClr val="tx1"/>
                </a:solidFill>
              </a:rPr>
              <a:t>Electricity</a:t>
            </a:r>
            <a:r>
              <a:rPr lang="fr-BE" sz="1800" dirty="0">
                <a:solidFill>
                  <a:schemeClr val="tx1"/>
                </a:solidFill>
              </a:rPr>
              <a:t> – </a:t>
            </a:r>
            <a:r>
              <a:rPr lang="en-US" sz="1800" dirty="0">
                <a:solidFill>
                  <a:schemeClr val="tx1"/>
                </a:solidFill>
              </a:rPr>
              <a:t>Indicators of reliability of the distribution network (</a:t>
            </a:r>
            <a:r>
              <a:rPr lang="fr-BE" sz="1800" dirty="0">
                <a:solidFill>
                  <a:schemeClr val="tx1"/>
                </a:solidFill>
              </a:rPr>
              <a:t>MV)</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828340340"/>
              </p:ext>
            </p:extLst>
          </p:nvPr>
        </p:nvGraphicFramePr>
        <p:xfrm>
          <a:off x="539552" y="2643758"/>
          <a:ext cx="3636268" cy="1080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Espace réservé du contenu 5"/>
          <p:cNvGraphicFramePr>
            <a:graphicFrameLocks/>
          </p:cNvGraphicFramePr>
          <p:nvPr>
            <p:extLst>
              <p:ext uri="{D42A27DB-BD31-4B8C-83A1-F6EECF244321}">
                <p14:modId xmlns:p14="http://schemas.microsoft.com/office/powerpoint/2010/main" val="2868626530"/>
              </p:ext>
            </p:extLst>
          </p:nvPr>
        </p:nvGraphicFramePr>
        <p:xfrm>
          <a:off x="565436" y="1471188"/>
          <a:ext cx="3636268" cy="12157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Espace réservé du contenu 5"/>
          <p:cNvGraphicFramePr>
            <a:graphicFrameLocks/>
          </p:cNvGraphicFramePr>
          <p:nvPr>
            <p:extLst>
              <p:ext uri="{D42A27DB-BD31-4B8C-83A1-F6EECF244321}">
                <p14:modId xmlns:p14="http://schemas.microsoft.com/office/powerpoint/2010/main" val="1095564020"/>
              </p:ext>
            </p:extLst>
          </p:nvPr>
        </p:nvGraphicFramePr>
        <p:xfrm>
          <a:off x="539552" y="3795886"/>
          <a:ext cx="3636268"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539552" y="987574"/>
            <a:ext cx="3600400" cy="360040"/>
          </a:xfrm>
          <a:prstGeom prst="rect">
            <a:avLst/>
          </a:prstGeom>
          <a:solidFill>
            <a:srgbClr val="FFD300"/>
          </a:solidFill>
          <a:ln>
            <a:solidFill>
              <a:srgbClr val="FFD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Accidental</a:t>
            </a:r>
            <a:r>
              <a:rPr lang="fr-BE" dirty="0">
                <a:solidFill>
                  <a:schemeClr val="tx1"/>
                </a:solidFill>
              </a:rPr>
              <a:t> cause</a:t>
            </a:r>
            <a:endParaRPr lang="en-US" dirty="0">
              <a:solidFill>
                <a:schemeClr val="tx1"/>
              </a:solidFill>
            </a:endParaRPr>
          </a:p>
        </p:txBody>
      </p:sp>
      <p:sp>
        <p:nvSpPr>
          <p:cNvPr id="7" name="Rectangle 6"/>
          <p:cNvSpPr/>
          <p:nvPr/>
        </p:nvSpPr>
        <p:spPr>
          <a:xfrm>
            <a:off x="4427984" y="957967"/>
            <a:ext cx="3600400" cy="360040"/>
          </a:xfrm>
          <a:prstGeom prst="rect">
            <a:avLst/>
          </a:prstGeom>
          <a:solidFill>
            <a:srgbClr val="34B4E4"/>
          </a:solidFill>
          <a:ln>
            <a:solidFill>
              <a:srgbClr val="34B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Planned</a:t>
            </a:r>
          </a:p>
        </p:txBody>
      </p:sp>
      <p:graphicFrame>
        <p:nvGraphicFramePr>
          <p:cNvPr id="8" name="Espace réservé du contenu 5"/>
          <p:cNvGraphicFramePr>
            <a:graphicFrameLocks/>
          </p:cNvGraphicFramePr>
          <p:nvPr>
            <p:extLst>
              <p:ext uri="{D42A27DB-BD31-4B8C-83A1-F6EECF244321}">
                <p14:modId xmlns:p14="http://schemas.microsoft.com/office/powerpoint/2010/main" val="910909737"/>
              </p:ext>
            </p:extLst>
          </p:nvPr>
        </p:nvGraphicFramePr>
        <p:xfrm>
          <a:off x="4410050" y="1419622"/>
          <a:ext cx="3636268" cy="10717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Espace réservé du contenu 5"/>
          <p:cNvGraphicFramePr>
            <a:graphicFrameLocks/>
          </p:cNvGraphicFramePr>
          <p:nvPr>
            <p:extLst>
              <p:ext uri="{D42A27DB-BD31-4B8C-83A1-F6EECF244321}">
                <p14:modId xmlns:p14="http://schemas.microsoft.com/office/powerpoint/2010/main" val="4066754109"/>
              </p:ext>
            </p:extLst>
          </p:nvPr>
        </p:nvGraphicFramePr>
        <p:xfrm>
          <a:off x="4499992" y="2643758"/>
          <a:ext cx="3636268" cy="1080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Espace réservé du contenu 5"/>
          <p:cNvGraphicFramePr>
            <a:graphicFrameLocks/>
          </p:cNvGraphicFramePr>
          <p:nvPr>
            <p:extLst>
              <p:ext uri="{D42A27DB-BD31-4B8C-83A1-F6EECF244321}">
                <p14:modId xmlns:p14="http://schemas.microsoft.com/office/powerpoint/2010/main" val="1720757188"/>
              </p:ext>
            </p:extLst>
          </p:nvPr>
        </p:nvGraphicFramePr>
        <p:xfrm>
          <a:off x="4457976" y="3795886"/>
          <a:ext cx="3636268" cy="108012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88451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a:extLst>
              <a:ext uri="{FF2B5EF4-FFF2-40B4-BE49-F238E27FC236}">
                <a16:creationId xmlns:a16="http://schemas.microsoft.com/office/drawing/2014/main" id="{DAE276EB-F62F-4A83-8305-F76B54EFF576}"/>
              </a:ext>
            </a:extLst>
          </p:cNvPr>
          <p:cNvSpPr txBox="1">
            <a:spLocks/>
          </p:cNvSpPr>
          <p:nvPr/>
        </p:nvSpPr>
        <p:spPr>
          <a:xfrm>
            <a:off x="539552" y="228730"/>
            <a:ext cx="8496944" cy="635270"/>
          </a:xfrm>
          <a:prstGeom prst="rect">
            <a:avLst/>
          </a:prstGeom>
        </p:spPr>
        <p:txBody>
          <a:bodyPr vert="horz" lIns="0" tIns="0" rIns="0" bIns="0" rtlCol="0" anchor="t" anchorCtr="0">
            <a:noAutofit/>
          </a:bodyPr>
          <a:lstStyle>
            <a:lvl1pPr algn="l" defTabSz="914400" rtl="0" eaLnBrk="1" latinLnBrk="0" hangingPunct="1">
              <a:spcBef>
                <a:spcPct val="0"/>
              </a:spcBef>
              <a:buNone/>
              <a:defRPr sz="2400" kern="1200" baseline="0">
                <a:solidFill>
                  <a:srgbClr val="34B4E4"/>
                </a:solidFill>
                <a:latin typeface="+mj-lt"/>
                <a:ea typeface="+mj-ea"/>
                <a:cs typeface="+mj-cs"/>
              </a:defRPr>
            </a:lvl1pPr>
          </a:lstStyle>
          <a:p>
            <a:r>
              <a:rPr lang="en-US" dirty="0"/>
              <a:t>A network of quality</a:t>
            </a:r>
            <a:br>
              <a:rPr lang="fr-BE" dirty="0"/>
            </a:br>
            <a:r>
              <a:rPr lang="fr-BE" sz="1800" dirty="0">
                <a:solidFill>
                  <a:schemeClr val="tx1"/>
                </a:solidFill>
              </a:rPr>
              <a:t>Gas – </a:t>
            </a:r>
            <a:r>
              <a:rPr lang="en-US" sz="1800" dirty="0">
                <a:solidFill>
                  <a:schemeClr val="tx1"/>
                </a:solidFill>
              </a:rPr>
              <a:t>Indicators of reliability of the distribution network</a:t>
            </a:r>
            <a:endParaRPr lang="fr-BE" sz="1800" b="1" dirty="0"/>
          </a:p>
        </p:txBody>
      </p:sp>
      <p:sp>
        <p:nvSpPr>
          <p:cNvPr id="36" name="Slide Number Placeholder 3"/>
          <p:cNvSpPr>
            <a:spLocks noGrp="1"/>
          </p:cNvSpPr>
          <p:nvPr>
            <p:ph type="sldNum" sz="quarter" idx="4294967295"/>
          </p:nvPr>
        </p:nvSpPr>
        <p:spPr>
          <a:xfrm>
            <a:off x="8784496" y="4876006"/>
            <a:ext cx="252000" cy="126000"/>
          </a:xfrm>
          <a:prstGeom prst="rect">
            <a:avLst/>
          </a:prstGeom>
        </p:spPr>
        <p:txBody>
          <a:bodyPr wrap="none"/>
          <a:lstStyle/>
          <a:p>
            <a:pPr algn="ctr" defTabSz="457187"/>
            <a:fld id="{82C48EB5-D1EF-40CC-919C-B44B406FACB6}" type="slidenum">
              <a:rPr lang="en-US" sz="1000" smtClean="0">
                <a:solidFill>
                  <a:schemeClr val="bg1">
                    <a:lumMod val="50000"/>
                  </a:schemeClr>
                </a:solidFill>
              </a:rPr>
              <a:pPr algn="ctr" defTabSz="457187"/>
              <a:t>18</a:t>
            </a:fld>
            <a:endParaRPr lang="en-US" sz="1000" dirty="0">
              <a:solidFill>
                <a:schemeClr val="bg1">
                  <a:lumMod val="50000"/>
                </a:schemeClr>
              </a:solidFill>
            </a:endParaRPr>
          </a:p>
        </p:txBody>
      </p:sp>
      <p:graphicFrame>
        <p:nvGraphicFramePr>
          <p:cNvPr id="8" name="Graphique 17">
            <a:extLst>
              <a:ext uri="{FF2B5EF4-FFF2-40B4-BE49-F238E27FC236}">
                <a16:creationId xmlns:a16="http://schemas.microsoft.com/office/drawing/2014/main" id="{54E73154-1098-4A38-9851-006083F38A43}"/>
              </a:ext>
            </a:extLst>
          </p:cNvPr>
          <p:cNvGraphicFramePr>
            <a:graphicFrameLocks/>
          </p:cNvGraphicFramePr>
          <p:nvPr>
            <p:extLst>
              <p:ext uri="{D42A27DB-BD31-4B8C-83A1-F6EECF244321}">
                <p14:modId xmlns:p14="http://schemas.microsoft.com/office/powerpoint/2010/main" val="3564782169"/>
              </p:ext>
            </p:extLst>
          </p:nvPr>
        </p:nvGraphicFramePr>
        <p:xfrm>
          <a:off x="179512" y="1092134"/>
          <a:ext cx="4212676" cy="2127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18">
            <a:extLst>
              <a:ext uri="{FF2B5EF4-FFF2-40B4-BE49-F238E27FC236}">
                <a16:creationId xmlns:a16="http://schemas.microsoft.com/office/drawing/2014/main" id="{382A5301-52EF-4C1A-8E87-BC49FD861CBF}"/>
              </a:ext>
            </a:extLst>
          </p:cNvPr>
          <p:cNvGraphicFramePr>
            <a:graphicFrameLocks/>
          </p:cNvGraphicFramePr>
          <p:nvPr>
            <p:extLst>
              <p:ext uri="{D42A27DB-BD31-4B8C-83A1-F6EECF244321}">
                <p14:modId xmlns:p14="http://schemas.microsoft.com/office/powerpoint/2010/main" val="1666811731"/>
              </p:ext>
            </p:extLst>
          </p:nvPr>
        </p:nvGraphicFramePr>
        <p:xfrm>
          <a:off x="4499992" y="2726149"/>
          <a:ext cx="4212675" cy="21498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73782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0" indent="0"/>
            <a:r>
              <a:rPr lang="en-US" dirty="0"/>
              <a:t>A network of quality</a:t>
            </a:r>
            <a:br>
              <a:rPr lang="fr-BE" dirty="0"/>
            </a:br>
            <a:endParaRPr lang="fr-BE" sz="2000" dirty="0">
              <a:solidFill>
                <a:schemeClr val="tx1"/>
              </a:solidFill>
            </a:endParaRPr>
          </a:p>
        </p:txBody>
      </p:sp>
      <p:sp>
        <p:nvSpPr>
          <p:cNvPr id="2" name="Espace réservé du contenu 1"/>
          <p:cNvSpPr>
            <a:spLocks noGrp="1"/>
          </p:cNvSpPr>
          <p:nvPr>
            <p:ph idx="1"/>
          </p:nvPr>
        </p:nvSpPr>
        <p:spPr>
          <a:xfrm>
            <a:off x="370930" y="895006"/>
            <a:ext cx="8064000" cy="3452400"/>
          </a:xfrm>
        </p:spPr>
        <p:txBody>
          <a:bodyPr/>
          <a:lstStyle/>
          <a:p>
            <a:r>
              <a:rPr lang="en-US" b="1" dirty="0"/>
              <a:t>Results of satisfaction survey amongst clients </a:t>
            </a:r>
            <a:endParaRPr lang="en-US" b="1" baseline="30000" dirty="0"/>
          </a:p>
          <a:p>
            <a:pPr>
              <a:spcBef>
                <a:spcPts val="600"/>
              </a:spcBef>
            </a:pPr>
            <a:r>
              <a:rPr lang="fr-BE" dirty="0"/>
              <a:t>	2021 </a:t>
            </a:r>
            <a:r>
              <a:rPr lang="en-US" dirty="0"/>
              <a:t>: 81,4% </a:t>
            </a:r>
            <a:r>
              <a:rPr lang="en-US" sz="1600" dirty="0"/>
              <a:t>(81,9% in 2020)</a:t>
            </a:r>
          </a:p>
          <a:p>
            <a:pPr>
              <a:spcBef>
                <a:spcPts val="0"/>
              </a:spcBef>
            </a:pPr>
            <a:endParaRPr lang="en-US" b="1" baseline="30000" dirty="0"/>
          </a:p>
          <a:p>
            <a:pPr>
              <a:spcBef>
                <a:spcPts val="0"/>
              </a:spcBef>
            </a:pPr>
            <a:endParaRPr lang="en-US" b="1" baseline="30000" dirty="0"/>
          </a:p>
          <a:p>
            <a:pPr>
              <a:spcBef>
                <a:spcPts val="0"/>
              </a:spcBef>
            </a:pPr>
            <a:endParaRPr lang="en-US" b="1" baseline="30000" dirty="0"/>
          </a:p>
          <a:p>
            <a:r>
              <a:rPr lang="en-US" b="1" dirty="0"/>
              <a:t>Complaints and compensation</a:t>
            </a:r>
            <a:endParaRPr lang="en-US" dirty="0"/>
          </a:p>
        </p:txBody>
      </p:sp>
      <p:graphicFrame>
        <p:nvGraphicFramePr>
          <p:cNvPr id="9" name="Graphique 8"/>
          <p:cNvGraphicFramePr/>
          <p:nvPr>
            <p:extLst>
              <p:ext uri="{D42A27DB-BD31-4B8C-83A1-F6EECF244321}">
                <p14:modId xmlns:p14="http://schemas.microsoft.com/office/powerpoint/2010/main" val="527546745"/>
              </p:ext>
            </p:extLst>
          </p:nvPr>
        </p:nvGraphicFramePr>
        <p:xfrm>
          <a:off x="408675" y="2621206"/>
          <a:ext cx="3663611" cy="1512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p:nvPr>
            <p:extLst>
              <p:ext uri="{D42A27DB-BD31-4B8C-83A1-F6EECF244321}">
                <p14:modId xmlns:p14="http://schemas.microsoft.com/office/powerpoint/2010/main" val="453871593"/>
              </p:ext>
            </p:extLst>
          </p:nvPr>
        </p:nvGraphicFramePr>
        <p:xfrm>
          <a:off x="4092469" y="2736446"/>
          <a:ext cx="5047974" cy="1512048"/>
        </p:xfrm>
        <a:graphic>
          <a:graphicData uri="http://schemas.openxmlformats.org/drawingml/2006/chart">
            <c:chart xmlns:c="http://schemas.openxmlformats.org/drawingml/2006/chart" xmlns:r="http://schemas.openxmlformats.org/officeDocument/2006/relationships" r:id="rId4"/>
          </a:graphicData>
        </a:graphic>
      </p:graphicFrame>
      <p:sp>
        <p:nvSpPr>
          <p:cNvPr id="4" name="ZoneTexte 3">
            <a:extLst>
              <a:ext uri="{FF2B5EF4-FFF2-40B4-BE49-F238E27FC236}">
                <a16:creationId xmlns:a16="http://schemas.microsoft.com/office/drawing/2014/main" id="{0A85C0D3-8669-4354-859D-19F02D040CF6}"/>
              </a:ext>
            </a:extLst>
          </p:cNvPr>
          <p:cNvSpPr txBox="1"/>
          <p:nvPr/>
        </p:nvSpPr>
        <p:spPr>
          <a:xfrm>
            <a:off x="370930" y="4347406"/>
            <a:ext cx="8593558" cy="246221"/>
          </a:xfrm>
          <a:prstGeom prst="rect">
            <a:avLst/>
          </a:prstGeom>
          <a:noFill/>
        </p:spPr>
        <p:txBody>
          <a:bodyPr wrap="square" rtlCol="0">
            <a:spAutoFit/>
          </a:bodyPr>
          <a:lstStyle/>
          <a:p>
            <a:r>
              <a:rPr lang="en-US" sz="1000" dirty="0"/>
              <a:t>The 2021 increase in quality KPI is due, among other things, to the July floods and ORES' proactive policy to encourage customers to complain</a:t>
            </a:r>
            <a:endParaRPr lang="en-BE" sz="1000" dirty="0"/>
          </a:p>
        </p:txBody>
      </p:sp>
    </p:spTree>
    <p:extLst>
      <p:ext uri="{BB962C8B-B14F-4D97-AF65-F5344CB8AC3E}">
        <p14:creationId xmlns:p14="http://schemas.microsoft.com/office/powerpoint/2010/main" val="485829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512000" y="3434400"/>
            <a:ext cx="6768000" cy="259200"/>
          </a:xfrm>
        </p:spPr>
        <p:txBody>
          <a:bodyPr>
            <a:normAutofit fontScale="85000" lnSpcReduction="20000"/>
          </a:bodyPr>
          <a:lstStyle/>
          <a:p>
            <a:r>
              <a:rPr lang="en-US" dirty="0"/>
              <a:t>2022</a:t>
            </a:r>
          </a:p>
        </p:txBody>
      </p:sp>
      <p:sp>
        <p:nvSpPr>
          <p:cNvPr id="3" name="Titre 2"/>
          <p:cNvSpPr>
            <a:spLocks noGrp="1"/>
          </p:cNvSpPr>
          <p:nvPr>
            <p:ph type="title"/>
          </p:nvPr>
        </p:nvSpPr>
        <p:spPr/>
        <p:txBody>
          <a:bodyPr/>
          <a:lstStyle/>
          <a:p>
            <a:r>
              <a:rPr lang="en-US" dirty="0"/>
              <a:t>Investor Presentation </a:t>
            </a:r>
          </a:p>
        </p:txBody>
      </p:sp>
      <p:pic>
        <p:nvPicPr>
          <p:cNvPr id="5" name="Picture 4"/>
          <p:cNvPicPr>
            <a:picLocks noChangeAspect="1" noChangeArrowheads="1"/>
          </p:cNvPicPr>
          <p:nvPr/>
        </p:nvPicPr>
        <p:blipFill>
          <a:blip r:embed="rId3" cstate="print"/>
          <a:srcRect/>
          <a:stretch>
            <a:fillRect/>
          </a:stretch>
        </p:blipFill>
        <p:spPr bwMode="auto">
          <a:xfrm>
            <a:off x="6228184" y="699542"/>
            <a:ext cx="2242316" cy="3888432"/>
          </a:xfrm>
          <a:prstGeom prst="rect">
            <a:avLst/>
          </a:prstGeom>
          <a:noFill/>
          <a:ln w="9525">
            <a:noFill/>
            <a:miter lim="800000"/>
            <a:headEnd/>
            <a:tailEnd/>
          </a:ln>
          <a:effectLst/>
        </p:spPr>
      </p:pic>
    </p:spTree>
    <p:extLst>
      <p:ext uri="{BB962C8B-B14F-4D97-AF65-F5344CB8AC3E}">
        <p14:creationId xmlns:p14="http://schemas.microsoft.com/office/powerpoint/2010/main" val="2315315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0" indent="0"/>
            <a:r>
              <a:rPr lang="fr-BE" dirty="0"/>
              <a:t>Table of contents</a:t>
            </a:r>
            <a:endParaRPr lang="fr-BE" sz="2000" dirty="0">
              <a:solidFill>
                <a:schemeClr val="tx1"/>
              </a:solidFill>
            </a:endParaRPr>
          </a:p>
        </p:txBody>
      </p:sp>
      <p:sp>
        <p:nvSpPr>
          <p:cNvPr id="2" name="Espace réservé du contenu 1"/>
          <p:cNvSpPr>
            <a:spLocks noGrp="1"/>
          </p:cNvSpPr>
          <p:nvPr>
            <p:ph idx="1"/>
          </p:nvPr>
        </p:nvSpPr>
        <p:spPr/>
        <p:txBody>
          <a:bodyPr/>
          <a:lstStyle/>
          <a:p>
            <a:pPr marL="457200" indent="-457200">
              <a:lnSpc>
                <a:spcPct val="150000"/>
              </a:lnSpc>
              <a:buFont typeface="+mj-lt"/>
              <a:buAutoNum type="arabicPeriod"/>
            </a:pPr>
            <a:r>
              <a:rPr lang="fr-BE" dirty="0" err="1"/>
              <a:t>Company</a:t>
            </a:r>
            <a:r>
              <a:rPr lang="fr-BE" dirty="0"/>
              <a:t> and business </a:t>
            </a:r>
            <a:r>
              <a:rPr lang="fr-BE" dirty="0" err="1"/>
              <a:t>overview</a:t>
            </a:r>
            <a:endParaRPr lang="fr-BE" dirty="0"/>
          </a:p>
          <a:p>
            <a:pPr marL="457200" indent="-457200">
              <a:lnSpc>
                <a:spcPct val="150000"/>
              </a:lnSpc>
              <a:buFont typeface="+mj-lt"/>
              <a:buAutoNum type="arabicPeriod"/>
            </a:pPr>
            <a:r>
              <a:rPr lang="fr-BE" b="1" dirty="0" err="1">
                <a:solidFill>
                  <a:srgbClr val="05AADA"/>
                </a:solidFill>
              </a:rPr>
              <a:t>Regulatory</a:t>
            </a:r>
            <a:r>
              <a:rPr lang="fr-BE" b="1" dirty="0">
                <a:solidFill>
                  <a:srgbClr val="05AADA"/>
                </a:solidFill>
              </a:rPr>
              <a:t> </a:t>
            </a:r>
            <a:r>
              <a:rPr lang="fr-BE" b="1" dirty="0" err="1">
                <a:solidFill>
                  <a:srgbClr val="05AADA"/>
                </a:solidFill>
              </a:rPr>
              <a:t>framework</a:t>
            </a:r>
            <a:endParaRPr lang="fr-BE" b="1" dirty="0">
              <a:solidFill>
                <a:srgbClr val="05AADA"/>
              </a:solidFill>
            </a:endParaRPr>
          </a:p>
          <a:p>
            <a:pPr marL="457200" indent="-457200">
              <a:lnSpc>
                <a:spcPct val="150000"/>
              </a:lnSpc>
              <a:buFont typeface="+mj-lt"/>
              <a:buAutoNum type="arabicPeriod"/>
            </a:pPr>
            <a:r>
              <a:rPr lang="fr-BE" dirty="0" err="1"/>
              <a:t>Financials</a:t>
            </a:r>
            <a:endParaRPr lang="fr-BE" dirty="0"/>
          </a:p>
          <a:p>
            <a:pPr marL="457200" indent="-457200">
              <a:lnSpc>
                <a:spcPct val="150000"/>
              </a:lnSpc>
              <a:buFont typeface="+mj-lt"/>
              <a:buAutoNum type="arabicPeriod"/>
            </a:pPr>
            <a:r>
              <a:rPr lang="fr-BE" dirty="0"/>
              <a:t>Strategic plan 2021-2023</a:t>
            </a:r>
          </a:p>
          <a:p>
            <a:endParaRPr lang="fr-BE" b="1" baseline="30000" dirty="0"/>
          </a:p>
          <a:p>
            <a:endParaRPr lang="fr-BE" b="1" baseline="30000" dirty="0"/>
          </a:p>
          <a:p>
            <a:endParaRPr lang="fr-BE" b="1" baseline="30000" dirty="0"/>
          </a:p>
          <a:p>
            <a:pPr>
              <a:spcBef>
                <a:spcPts val="0"/>
              </a:spcBef>
            </a:pPr>
            <a:endParaRPr lang="en-US" b="1" baseline="30000" dirty="0"/>
          </a:p>
          <a:p>
            <a:endParaRPr lang="en-US" dirty="0"/>
          </a:p>
        </p:txBody>
      </p:sp>
    </p:spTree>
    <p:extLst>
      <p:ext uri="{BB962C8B-B14F-4D97-AF65-F5344CB8AC3E}">
        <p14:creationId xmlns:p14="http://schemas.microsoft.com/office/powerpoint/2010/main" val="1185630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a:t>2. </a:t>
            </a:r>
            <a:r>
              <a:rPr lang="en-GB" dirty="0"/>
              <a:t>Regulatory framework</a:t>
            </a:r>
            <a:endParaRPr lang="fr-BE" dirty="0"/>
          </a:p>
        </p:txBody>
      </p:sp>
      <p:pic>
        <p:nvPicPr>
          <p:cNvPr id="4" name="Picture 4"/>
          <p:cNvPicPr>
            <a:picLocks noChangeAspect="1" noChangeArrowheads="1"/>
          </p:cNvPicPr>
          <p:nvPr/>
        </p:nvPicPr>
        <p:blipFill>
          <a:blip r:embed="rId3" cstate="print"/>
          <a:srcRect/>
          <a:stretch>
            <a:fillRect/>
          </a:stretch>
        </p:blipFill>
        <p:spPr bwMode="auto">
          <a:xfrm>
            <a:off x="2915816" y="2643759"/>
            <a:ext cx="3744416" cy="2088232"/>
          </a:xfrm>
          <a:prstGeom prst="rect">
            <a:avLst/>
          </a:prstGeom>
          <a:ln>
            <a:noFill/>
          </a:ln>
          <a:effectLst>
            <a:softEdge rad="112500"/>
          </a:effectLst>
        </p:spPr>
      </p:pic>
    </p:spTree>
    <p:extLst>
      <p:ext uri="{BB962C8B-B14F-4D97-AF65-F5344CB8AC3E}">
        <p14:creationId xmlns:p14="http://schemas.microsoft.com/office/powerpoint/2010/main" val="577050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Regulatory framework</a:t>
            </a:r>
            <a:br>
              <a:rPr lang="en-GB" b="1" dirty="0"/>
            </a:br>
            <a:r>
              <a:rPr lang="en-GB" sz="1800" dirty="0">
                <a:solidFill>
                  <a:schemeClr val="tx1"/>
                </a:solidFill>
              </a:rPr>
              <a:t>Introduction </a:t>
            </a:r>
            <a:r>
              <a:rPr lang="mr-IN" sz="1800" dirty="0">
                <a:solidFill>
                  <a:schemeClr val="tx1"/>
                </a:solidFill>
              </a:rPr>
              <a:t>–</a:t>
            </a:r>
            <a:r>
              <a:rPr lang="en-GB" sz="1800" dirty="0">
                <a:solidFill>
                  <a:schemeClr val="tx1"/>
                </a:solidFill>
              </a:rPr>
              <a:t> Energy regulation and its evolution</a:t>
            </a:r>
            <a:endParaRPr lang="en-GB" sz="1800" dirty="0">
              <a:solidFill>
                <a:schemeClr val="tx1"/>
              </a:solidFill>
              <a:highlight>
                <a:srgbClr val="FFFF00"/>
              </a:highlight>
            </a:endParaRPr>
          </a:p>
        </p:txBody>
      </p:sp>
      <p:sp>
        <p:nvSpPr>
          <p:cNvPr id="2" name="Espace réservé du contenu 1"/>
          <p:cNvSpPr>
            <a:spLocks noGrp="1"/>
          </p:cNvSpPr>
          <p:nvPr>
            <p:ph idx="1"/>
          </p:nvPr>
        </p:nvSpPr>
        <p:spPr>
          <a:xfrm>
            <a:off x="109818" y="988318"/>
            <a:ext cx="5095213" cy="2602143"/>
          </a:xfrm>
        </p:spPr>
        <p:txBody>
          <a:bodyPr/>
          <a:lstStyle/>
          <a:p>
            <a:pPr defTabSz="841375">
              <a:spcBef>
                <a:spcPts val="600"/>
              </a:spcBef>
              <a:buSzPct val="100000"/>
            </a:pPr>
            <a:r>
              <a:rPr lang="en-GB" sz="1500" dirty="0"/>
              <a:t>Energy distribution is a </a:t>
            </a:r>
            <a:r>
              <a:rPr lang="en-GB" sz="1500" b="1" dirty="0"/>
              <a:t>regional</a:t>
            </a:r>
            <a:r>
              <a:rPr lang="en-GB" sz="1500" dirty="0"/>
              <a:t> </a:t>
            </a:r>
            <a:r>
              <a:rPr lang="en-GB" sz="1500" b="1" dirty="0"/>
              <a:t>competence</a:t>
            </a:r>
            <a:r>
              <a:rPr lang="en-GB" sz="1500" dirty="0"/>
              <a:t>, including technical regulations, local distribution of natural gas and electricity, fulfilment of public service obligations, approval of investment programmes and tariff  competences</a:t>
            </a:r>
          </a:p>
          <a:p>
            <a:pPr defTabSz="841375">
              <a:spcBef>
                <a:spcPts val="600"/>
              </a:spcBef>
              <a:buSzPct val="100000"/>
            </a:pPr>
            <a:r>
              <a:rPr lang="en-GB" sz="1500" dirty="0"/>
              <a:t>In the Walloon Region, the regulator is the CWaPE (</a:t>
            </a:r>
            <a:r>
              <a:rPr lang="en-GB" sz="1500" i="1" dirty="0"/>
              <a:t>Commission </a:t>
            </a:r>
            <a:r>
              <a:rPr lang="en-GB" sz="1500" i="1" dirty="0" err="1"/>
              <a:t>Wallonne</a:t>
            </a:r>
            <a:r>
              <a:rPr lang="en-GB" sz="1500" i="1" dirty="0"/>
              <a:t> pour </a:t>
            </a:r>
            <a:r>
              <a:rPr lang="en-GB" sz="1500" i="1" dirty="0" err="1"/>
              <a:t>l’Energie</a:t>
            </a:r>
            <a:r>
              <a:rPr lang="en-GB" sz="1500" dirty="0"/>
              <a:t>)</a:t>
            </a:r>
          </a:p>
          <a:p>
            <a:r>
              <a:rPr lang="en-GB" sz="1500" dirty="0"/>
              <a:t>The CWaPE is an independent body, established by the Electricity and Gas Decrees as an autonomous body with legal personality, in accordance with EU directives</a:t>
            </a:r>
          </a:p>
          <a:p>
            <a:endParaRPr lang="fr-BE" b="1" baseline="30000" dirty="0"/>
          </a:p>
          <a:p>
            <a:endParaRPr lang="fr-BE" b="1" baseline="30000" dirty="0"/>
          </a:p>
          <a:p>
            <a:endParaRPr lang="fr-BE" b="1" baseline="30000" dirty="0"/>
          </a:p>
          <a:p>
            <a:pPr>
              <a:spcBef>
                <a:spcPts val="0"/>
              </a:spcBef>
            </a:pPr>
            <a:endParaRPr lang="en-US" b="1" baseline="30000" dirty="0"/>
          </a:p>
          <a:p>
            <a:endParaRPr lang="en-US" dirty="0"/>
          </a:p>
        </p:txBody>
      </p:sp>
      <p:pic>
        <p:nvPicPr>
          <p:cNvPr id="12" name="Picture 7" descr="creg">
            <a:extLst>
              <a:ext uri="{FF2B5EF4-FFF2-40B4-BE49-F238E27FC236}">
                <a16:creationId xmlns:a16="http://schemas.microsoft.com/office/drawing/2014/main" id="{E9ECC366-8D0B-4164-9D39-711EEB612464}"/>
              </a:ext>
            </a:extLst>
          </p:cNvPr>
          <p:cNvPicPr>
            <a:picLocks noChangeAspect="1" noChangeArrowheads="1"/>
          </p:cNvPicPr>
          <p:nvPr/>
        </p:nvPicPr>
        <p:blipFill rotWithShape="1">
          <a:blip r:embed="rId3" cstate="print"/>
          <a:srcRect l="7086" t="13744" r="6272" b="8589"/>
          <a:stretch/>
        </p:blipFill>
        <p:spPr bwMode="auto">
          <a:xfrm>
            <a:off x="6195093" y="1183096"/>
            <a:ext cx="1429200" cy="267670"/>
          </a:xfrm>
          <a:prstGeom prst="rect">
            <a:avLst/>
          </a:prstGeom>
          <a:noFill/>
          <a:ln w="9525">
            <a:noFill/>
            <a:miter lim="800000"/>
            <a:headEnd/>
            <a:tailEnd/>
          </a:ln>
        </p:spPr>
      </p:pic>
      <p:sp>
        <p:nvSpPr>
          <p:cNvPr id="10" name="Ellipse 7">
            <a:extLst>
              <a:ext uri="{FF2B5EF4-FFF2-40B4-BE49-F238E27FC236}">
                <a16:creationId xmlns:a16="http://schemas.microsoft.com/office/drawing/2014/main" id="{D5FEBA3D-1B38-4150-9128-30AD0CDF86BF}"/>
              </a:ext>
            </a:extLst>
          </p:cNvPr>
          <p:cNvSpPr/>
          <p:nvPr/>
        </p:nvSpPr>
        <p:spPr>
          <a:xfrm>
            <a:off x="5205031" y="864000"/>
            <a:ext cx="3877460" cy="3234527"/>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00199 w 4490550"/>
              <a:gd name="connsiteY0" fmla="*/ 3005253 h 5089657"/>
              <a:gd name="connsiteX1" fmla="*/ 717112 w 4490550"/>
              <a:gd name="connsiteY1" fmla="*/ 746489 h 5089657"/>
              <a:gd name="connsiteX2" fmla="*/ 3378362 w 4490550"/>
              <a:gd name="connsiteY2" fmla="*/ 174969 h 5089657"/>
              <a:gd name="connsiteX3" fmla="*/ 4366995 w 4490550"/>
              <a:gd name="connsiteY3" fmla="*/ 3156741 h 5089657"/>
              <a:gd name="connsiteX4" fmla="*/ 1944296 w 4490550"/>
              <a:gd name="connsiteY4" fmla="*/ 5077086 h 5089657"/>
              <a:gd name="connsiteX5" fmla="*/ 100199 w 4490550"/>
              <a:gd name="connsiteY5" fmla="*/ 3005253 h 5089657"/>
              <a:gd name="connsiteX0" fmla="*/ 318722 w 4715895"/>
              <a:gd name="connsiteY0" fmla="*/ 3061868 h 5146272"/>
              <a:gd name="connsiteX1" fmla="*/ 516418 w 4715895"/>
              <a:gd name="connsiteY1" fmla="*/ 632313 h 5146272"/>
              <a:gd name="connsiteX2" fmla="*/ 3596885 w 4715895"/>
              <a:gd name="connsiteY2" fmla="*/ 231584 h 5146272"/>
              <a:gd name="connsiteX3" fmla="*/ 4585518 w 4715895"/>
              <a:gd name="connsiteY3" fmla="*/ 3213356 h 5146272"/>
              <a:gd name="connsiteX4" fmla="*/ 2162819 w 4715895"/>
              <a:gd name="connsiteY4" fmla="*/ 5133701 h 5146272"/>
              <a:gd name="connsiteX5" fmla="*/ 318722 w 4715895"/>
              <a:gd name="connsiteY5" fmla="*/ 3061868 h 5146272"/>
              <a:gd name="connsiteX0" fmla="*/ 318722 w 5016919"/>
              <a:gd name="connsiteY0" fmla="*/ 3013957 h 5089344"/>
              <a:gd name="connsiteX1" fmla="*/ 516418 w 5016919"/>
              <a:gd name="connsiteY1" fmla="*/ 584402 h 5089344"/>
              <a:gd name="connsiteX2" fmla="*/ 3596885 w 5016919"/>
              <a:gd name="connsiteY2" fmla="*/ 183673 h 5089344"/>
              <a:gd name="connsiteX3" fmla="*/ 4911574 w 5016919"/>
              <a:gd name="connsiteY3" fmla="*/ 2513330 h 5089344"/>
              <a:gd name="connsiteX4" fmla="*/ 2162819 w 5016919"/>
              <a:gd name="connsiteY4" fmla="*/ 5085790 h 5089344"/>
              <a:gd name="connsiteX5" fmla="*/ 318722 w 5016919"/>
              <a:gd name="connsiteY5" fmla="*/ 3013957 h 5089344"/>
              <a:gd name="connsiteX0" fmla="*/ 318722 w 4911574"/>
              <a:gd name="connsiteY0" fmla="*/ 3013953 h 5089344"/>
              <a:gd name="connsiteX1" fmla="*/ 516418 w 4911574"/>
              <a:gd name="connsiteY1" fmla="*/ 584398 h 5089344"/>
              <a:gd name="connsiteX2" fmla="*/ 3596885 w 4911574"/>
              <a:gd name="connsiteY2" fmla="*/ 183669 h 5089344"/>
              <a:gd name="connsiteX3" fmla="*/ 4911574 w 4911574"/>
              <a:gd name="connsiteY3" fmla="*/ 2513326 h 5089344"/>
              <a:gd name="connsiteX4" fmla="*/ 2162819 w 4911574"/>
              <a:gd name="connsiteY4" fmla="*/ 5085786 h 5089344"/>
              <a:gd name="connsiteX5" fmla="*/ 318722 w 4911574"/>
              <a:gd name="connsiteY5" fmla="*/ 3013953 h 5089344"/>
              <a:gd name="connsiteX0" fmla="*/ 384475 w 4977327"/>
              <a:gd name="connsiteY0" fmla="*/ 3013953 h 4872469"/>
              <a:gd name="connsiteX1" fmla="*/ 582171 w 4977327"/>
              <a:gd name="connsiteY1" fmla="*/ 584398 h 4872469"/>
              <a:gd name="connsiteX2" fmla="*/ 3662638 w 4977327"/>
              <a:gd name="connsiteY2" fmla="*/ 183669 h 4872469"/>
              <a:gd name="connsiteX3" fmla="*/ 4977327 w 4977327"/>
              <a:gd name="connsiteY3" fmla="*/ 2513326 h 4872469"/>
              <a:gd name="connsiteX4" fmla="*/ 3315432 w 4977327"/>
              <a:gd name="connsiteY4" fmla="*/ 4868413 h 4872469"/>
              <a:gd name="connsiteX5" fmla="*/ 384475 w 4977327"/>
              <a:gd name="connsiteY5" fmla="*/ 3013953 h 4872469"/>
              <a:gd name="connsiteX0" fmla="*/ 459180 w 4912294"/>
              <a:gd name="connsiteY0" fmla="*/ 3852390 h 4920358"/>
              <a:gd name="connsiteX1" fmla="*/ 517138 w 4912294"/>
              <a:gd name="connsiteY1" fmla="*/ 584398 h 4920358"/>
              <a:gd name="connsiteX2" fmla="*/ 3597605 w 4912294"/>
              <a:gd name="connsiteY2" fmla="*/ 183669 h 4920358"/>
              <a:gd name="connsiteX3" fmla="*/ 4912294 w 4912294"/>
              <a:gd name="connsiteY3" fmla="*/ 2513326 h 4920358"/>
              <a:gd name="connsiteX4" fmla="*/ 3250399 w 4912294"/>
              <a:gd name="connsiteY4" fmla="*/ 4868413 h 4920358"/>
              <a:gd name="connsiteX5" fmla="*/ 459180 w 4912294"/>
              <a:gd name="connsiteY5" fmla="*/ 3852390 h 4920358"/>
              <a:gd name="connsiteX0" fmla="*/ 606816 w 5059930"/>
              <a:gd name="connsiteY0" fmla="*/ 3852390 h 5011326"/>
              <a:gd name="connsiteX1" fmla="*/ 664774 w 5059930"/>
              <a:gd name="connsiteY1" fmla="*/ 584398 h 5011326"/>
              <a:gd name="connsiteX2" fmla="*/ 3745241 w 5059930"/>
              <a:gd name="connsiteY2" fmla="*/ 183669 h 5011326"/>
              <a:gd name="connsiteX3" fmla="*/ 5059930 w 5059930"/>
              <a:gd name="connsiteY3" fmla="*/ 2513326 h 5011326"/>
              <a:gd name="connsiteX4" fmla="*/ 3398035 w 5059930"/>
              <a:gd name="connsiteY4" fmla="*/ 4868413 h 5011326"/>
              <a:gd name="connsiteX5" fmla="*/ 606816 w 5059930"/>
              <a:gd name="connsiteY5" fmla="*/ 3852390 h 5011326"/>
              <a:gd name="connsiteX0" fmla="*/ 606816 w 4966772"/>
              <a:gd name="connsiteY0" fmla="*/ 3852390 h 5011326"/>
              <a:gd name="connsiteX1" fmla="*/ 664774 w 4966772"/>
              <a:gd name="connsiteY1" fmla="*/ 584398 h 5011326"/>
              <a:gd name="connsiteX2" fmla="*/ 3745241 w 4966772"/>
              <a:gd name="connsiteY2" fmla="*/ 183669 h 5011326"/>
              <a:gd name="connsiteX3" fmla="*/ 4966772 w 4966772"/>
              <a:gd name="connsiteY3" fmla="*/ 2513327 h 5011326"/>
              <a:gd name="connsiteX4" fmla="*/ 3398035 w 4966772"/>
              <a:gd name="connsiteY4" fmla="*/ 4868413 h 5011326"/>
              <a:gd name="connsiteX5" fmla="*/ 606816 w 4966772"/>
              <a:gd name="connsiteY5" fmla="*/ 3852390 h 5011326"/>
              <a:gd name="connsiteX0" fmla="*/ 606816 w 4966772"/>
              <a:gd name="connsiteY0" fmla="*/ 3852390 h 5011326"/>
              <a:gd name="connsiteX1" fmla="*/ 664774 w 4966772"/>
              <a:gd name="connsiteY1" fmla="*/ 584398 h 5011326"/>
              <a:gd name="connsiteX2" fmla="*/ 3745241 w 4966772"/>
              <a:gd name="connsiteY2" fmla="*/ 183669 h 5011326"/>
              <a:gd name="connsiteX3" fmla="*/ 4966772 w 4966772"/>
              <a:gd name="connsiteY3" fmla="*/ 2513327 h 5011326"/>
              <a:gd name="connsiteX4" fmla="*/ 3398035 w 4966772"/>
              <a:gd name="connsiteY4" fmla="*/ 4868413 h 5011326"/>
              <a:gd name="connsiteX5" fmla="*/ 606816 w 4966772"/>
              <a:gd name="connsiteY5" fmla="*/ 3852390 h 5011326"/>
              <a:gd name="connsiteX0" fmla="*/ 606816 w 4994188"/>
              <a:gd name="connsiteY0" fmla="*/ 3852390 h 5011326"/>
              <a:gd name="connsiteX1" fmla="*/ 664774 w 4994188"/>
              <a:gd name="connsiteY1" fmla="*/ 584398 h 5011326"/>
              <a:gd name="connsiteX2" fmla="*/ 3745241 w 4994188"/>
              <a:gd name="connsiteY2" fmla="*/ 183669 h 5011326"/>
              <a:gd name="connsiteX3" fmla="*/ 4966772 w 4994188"/>
              <a:gd name="connsiteY3" fmla="*/ 2513327 h 5011326"/>
              <a:gd name="connsiteX4" fmla="*/ 3398035 w 4994188"/>
              <a:gd name="connsiteY4" fmla="*/ 4868413 h 5011326"/>
              <a:gd name="connsiteX5" fmla="*/ 606816 w 4994188"/>
              <a:gd name="connsiteY5" fmla="*/ 3852390 h 5011326"/>
              <a:gd name="connsiteX0" fmla="*/ 606816 w 4989050"/>
              <a:gd name="connsiteY0" fmla="*/ 3825102 h 4984038"/>
              <a:gd name="connsiteX1" fmla="*/ 664774 w 4989050"/>
              <a:gd name="connsiteY1" fmla="*/ 557110 h 4984038"/>
              <a:gd name="connsiteX2" fmla="*/ 3745241 w 4989050"/>
              <a:gd name="connsiteY2" fmla="*/ 156381 h 4984038"/>
              <a:gd name="connsiteX3" fmla="*/ 4966772 w 4989050"/>
              <a:gd name="connsiteY3" fmla="*/ 2486039 h 4984038"/>
              <a:gd name="connsiteX4" fmla="*/ 3398035 w 4989050"/>
              <a:gd name="connsiteY4" fmla="*/ 4841125 h 4984038"/>
              <a:gd name="connsiteX5" fmla="*/ 606816 w 4989050"/>
              <a:gd name="connsiteY5" fmla="*/ 3825102 h 4984038"/>
              <a:gd name="connsiteX0" fmla="*/ 606816 w 4982755"/>
              <a:gd name="connsiteY0" fmla="*/ 3951888 h 5110824"/>
              <a:gd name="connsiteX1" fmla="*/ 664774 w 4982755"/>
              <a:gd name="connsiteY1" fmla="*/ 683896 h 5110824"/>
              <a:gd name="connsiteX2" fmla="*/ 3341548 w 4982755"/>
              <a:gd name="connsiteY2" fmla="*/ 112375 h 5110824"/>
              <a:gd name="connsiteX3" fmla="*/ 4966772 w 4982755"/>
              <a:gd name="connsiteY3" fmla="*/ 2612825 h 5110824"/>
              <a:gd name="connsiteX4" fmla="*/ 3398035 w 4982755"/>
              <a:gd name="connsiteY4" fmla="*/ 4967911 h 5110824"/>
              <a:gd name="connsiteX5" fmla="*/ 606816 w 4982755"/>
              <a:gd name="connsiteY5" fmla="*/ 3951888 h 5110824"/>
              <a:gd name="connsiteX0" fmla="*/ 606816 w 4983844"/>
              <a:gd name="connsiteY0" fmla="*/ 3917984 h 5076920"/>
              <a:gd name="connsiteX1" fmla="*/ 664774 w 4983844"/>
              <a:gd name="connsiteY1" fmla="*/ 649992 h 5076920"/>
              <a:gd name="connsiteX2" fmla="*/ 3341548 w 4983844"/>
              <a:gd name="connsiteY2" fmla="*/ 78471 h 5076920"/>
              <a:gd name="connsiteX3" fmla="*/ 4966772 w 4983844"/>
              <a:gd name="connsiteY3" fmla="*/ 2578921 h 5076920"/>
              <a:gd name="connsiteX4" fmla="*/ 3398035 w 4983844"/>
              <a:gd name="connsiteY4" fmla="*/ 4934007 h 5076920"/>
              <a:gd name="connsiteX5" fmla="*/ 606816 w 4983844"/>
              <a:gd name="connsiteY5" fmla="*/ 3917984 h 5076920"/>
              <a:gd name="connsiteX0" fmla="*/ 380298 w 4758480"/>
              <a:gd name="connsiteY0" fmla="*/ 4016958 h 5086220"/>
              <a:gd name="connsiteX1" fmla="*/ 569907 w 4758480"/>
              <a:gd name="connsiteY1" fmla="*/ 629282 h 5086220"/>
              <a:gd name="connsiteX2" fmla="*/ 3115030 w 4758480"/>
              <a:gd name="connsiteY2" fmla="*/ 177445 h 5086220"/>
              <a:gd name="connsiteX3" fmla="*/ 4740254 w 4758480"/>
              <a:gd name="connsiteY3" fmla="*/ 2677895 h 5086220"/>
              <a:gd name="connsiteX4" fmla="*/ 3171517 w 4758480"/>
              <a:gd name="connsiteY4" fmla="*/ 5032981 h 5086220"/>
              <a:gd name="connsiteX5" fmla="*/ 380298 w 4758480"/>
              <a:gd name="connsiteY5" fmla="*/ 4016958 h 5086220"/>
              <a:gd name="connsiteX0" fmla="*/ 380298 w 4758480"/>
              <a:gd name="connsiteY0" fmla="*/ 3991193 h 5060455"/>
              <a:gd name="connsiteX1" fmla="*/ 569907 w 4758480"/>
              <a:gd name="connsiteY1" fmla="*/ 603517 h 5060455"/>
              <a:gd name="connsiteX2" fmla="*/ 3115030 w 4758480"/>
              <a:gd name="connsiteY2" fmla="*/ 151680 h 5060455"/>
              <a:gd name="connsiteX3" fmla="*/ 4740254 w 4758480"/>
              <a:gd name="connsiteY3" fmla="*/ 2652130 h 5060455"/>
              <a:gd name="connsiteX4" fmla="*/ 3171517 w 4758480"/>
              <a:gd name="connsiteY4" fmla="*/ 5007216 h 5060455"/>
              <a:gd name="connsiteX5" fmla="*/ 380298 w 4758480"/>
              <a:gd name="connsiteY5" fmla="*/ 3991193 h 5060455"/>
              <a:gd name="connsiteX0" fmla="*/ 527794 w 4905976"/>
              <a:gd name="connsiteY0" fmla="*/ 3991193 h 5060455"/>
              <a:gd name="connsiteX1" fmla="*/ 717403 w 4905976"/>
              <a:gd name="connsiteY1" fmla="*/ 603517 h 5060455"/>
              <a:gd name="connsiteX2" fmla="*/ 3262526 w 4905976"/>
              <a:gd name="connsiteY2" fmla="*/ 151680 h 5060455"/>
              <a:gd name="connsiteX3" fmla="*/ 4887750 w 4905976"/>
              <a:gd name="connsiteY3" fmla="*/ 2652130 h 5060455"/>
              <a:gd name="connsiteX4" fmla="*/ 3319013 w 4905976"/>
              <a:gd name="connsiteY4" fmla="*/ 5007216 h 5060455"/>
              <a:gd name="connsiteX5" fmla="*/ 527794 w 4905976"/>
              <a:gd name="connsiteY5" fmla="*/ 3991193 h 5060455"/>
              <a:gd name="connsiteX0" fmla="*/ 527798 w 4918860"/>
              <a:gd name="connsiteY0" fmla="*/ 3789453 h 4858715"/>
              <a:gd name="connsiteX1" fmla="*/ 717407 w 4918860"/>
              <a:gd name="connsiteY1" fmla="*/ 401777 h 4858715"/>
              <a:gd name="connsiteX2" fmla="*/ 3789140 w 4918860"/>
              <a:gd name="connsiteY2" fmla="*/ 249151 h 4858715"/>
              <a:gd name="connsiteX3" fmla="*/ 4887754 w 4918860"/>
              <a:gd name="connsiteY3" fmla="*/ 2450390 h 4858715"/>
              <a:gd name="connsiteX4" fmla="*/ 3319017 w 4918860"/>
              <a:gd name="connsiteY4" fmla="*/ 4805476 h 4858715"/>
              <a:gd name="connsiteX5" fmla="*/ 527798 w 4918860"/>
              <a:gd name="connsiteY5" fmla="*/ 3789453 h 4858715"/>
              <a:gd name="connsiteX0" fmla="*/ 527798 w 4921913"/>
              <a:gd name="connsiteY0" fmla="*/ 3934469 h 5003731"/>
              <a:gd name="connsiteX1" fmla="*/ 717407 w 4921913"/>
              <a:gd name="connsiteY1" fmla="*/ 546793 h 5003731"/>
              <a:gd name="connsiteX2" fmla="*/ 3789140 w 4921913"/>
              <a:gd name="connsiteY2" fmla="*/ 394167 h 5003731"/>
              <a:gd name="connsiteX3" fmla="*/ 4887754 w 4921913"/>
              <a:gd name="connsiteY3" fmla="*/ 2595406 h 5003731"/>
              <a:gd name="connsiteX4" fmla="*/ 3319017 w 4921913"/>
              <a:gd name="connsiteY4" fmla="*/ 4950492 h 5003731"/>
              <a:gd name="connsiteX5" fmla="*/ 527798 w 4921913"/>
              <a:gd name="connsiteY5" fmla="*/ 3934469 h 5003731"/>
              <a:gd name="connsiteX0" fmla="*/ 527798 w 4911829"/>
              <a:gd name="connsiteY0" fmla="*/ 3960200 h 5029462"/>
              <a:gd name="connsiteX1" fmla="*/ 717407 w 4911829"/>
              <a:gd name="connsiteY1" fmla="*/ 572524 h 5029462"/>
              <a:gd name="connsiteX2" fmla="*/ 3789140 w 4911829"/>
              <a:gd name="connsiteY2" fmla="*/ 419898 h 5029462"/>
              <a:gd name="connsiteX3" fmla="*/ 4887754 w 4911829"/>
              <a:gd name="connsiteY3" fmla="*/ 2621137 h 5029462"/>
              <a:gd name="connsiteX4" fmla="*/ 3319017 w 4911829"/>
              <a:gd name="connsiteY4" fmla="*/ 4976223 h 5029462"/>
              <a:gd name="connsiteX5" fmla="*/ 527798 w 4911829"/>
              <a:gd name="connsiteY5" fmla="*/ 3960200 h 5029462"/>
              <a:gd name="connsiteX0" fmla="*/ 527798 w 4918784"/>
              <a:gd name="connsiteY0" fmla="*/ 3872874 h 4942136"/>
              <a:gd name="connsiteX1" fmla="*/ 717407 w 4918784"/>
              <a:gd name="connsiteY1" fmla="*/ 485198 h 4942136"/>
              <a:gd name="connsiteX2" fmla="*/ 4004571 w 4918784"/>
              <a:gd name="connsiteY2" fmla="*/ 476192 h 4942136"/>
              <a:gd name="connsiteX3" fmla="*/ 4887754 w 4918784"/>
              <a:gd name="connsiteY3" fmla="*/ 2533811 h 4942136"/>
              <a:gd name="connsiteX4" fmla="*/ 3319017 w 4918784"/>
              <a:gd name="connsiteY4" fmla="*/ 4888897 h 4942136"/>
              <a:gd name="connsiteX5" fmla="*/ 527798 w 4918784"/>
              <a:gd name="connsiteY5" fmla="*/ 3872874 h 4942136"/>
              <a:gd name="connsiteX0" fmla="*/ 527798 w 4909831"/>
              <a:gd name="connsiteY0" fmla="*/ 3649960 h 4719222"/>
              <a:gd name="connsiteX1" fmla="*/ 717407 w 4909831"/>
              <a:gd name="connsiteY1" fmla="*/ 262284 h 4719222"/>
              <a:gd name="connsiteX2" fmla="*/ 4004571 w 4909831"/>
              <a:gd name="connsiteY2" fmla="*/ 253278 h 4719222"/>
              <a:gd name="connsiteX3" fmla="*/ 4887754 w 4909831"/>
              <a:gd name="connsiteY3" fmla="*/ 2310897 h 4719222"/>
              <a:gd name="connsiteX4" fmla="*/ 3319017 w 4909831"/>
              <a:gd name="connsiteY4" fmla="*/ 4665983 h 4719222"/>
              <a:gd name="connsiteX5" fmla="*/ 527798 w 4909831"/>
              <a:gd name="connsiteY5" fmla="*/ 3649960 h 4719222"/>
              <a:gd name="connsiteX0" fmla="*/ 527798 w 4909831"/>
              <a:gd name="connsiteY0" fmla="*/ 3649956 h 4719218"/>
              <a:gd name="connsiteX1" fmla="*/ 717407 w 4909831"/>
              <a:gd name="connsiteY1" fmla="*/ 262280 h 4719218"/>
              <a:gd name="connsiteX2" fmla="*/ 4004571 w 4909831"/>
              <a:gd name="connsiteY2" fmla="*/ 253274 h 4719218"/>
              <a:gd name="connsiteX3" fmla="*/ 4887754 w 4909831"/>
              <a:gd name="connsiteY3" fmla="*/ 2310893 h 4719218"/>
              <a:gd name="connsiteX4" fmla="*/ 3319017 w 4909831"/>
              <a:gd name="connsiteY4" fmla="*/ 4665979 h 4719218"/>
              <a:gd name="connsiteX5" fmla="*/ 527798 w 4909831"/>
              <a:gd name="connsiteY5" fmla="*/ 3649956 h 4719218"/>
              <a:gd name="connsiteX0" fmla="*/ 527798 w 4909831"/>
              <a:gd name="connsiteY0" fmla="*/ 3947040 h 5016302"/>
              <a:gd name="connsiteX1" fmla="*/ 717407 w 4909831"/>
              <a:gd name="connsiteY1" fmla="*/ 559364 h 5016302"/>
              <a:gd name="connsiteX2" fmla="*/ 4004571 w 4909831"/>
              <a:gd name="connsiteY2" fmla="*/ 550358 h 5016302"/>
              <a:gd name="connsiteX3" fmla="*/ 4887754 w 4909831"/>
              <a:gd name="connsiteY3" fmla="*/ 2607977 h 5016302"/>
              <a:gd name="connsiteX4" fmla="*/ 3319017 w 4909831"/>
              <a:gd name="connsiteY4" fmla="*/ 4963063 h 5016302"/>
              <a:gd name="connsiteX5" fmla="*/ 527798 w 4909831"/>
              <a:gd name="connsiteY5" fmla="*/ 3947040 h 5016302"/>
              <a:gd name="connsiteX0" fmla="*/ 527798 w 4921547"/>
              <a:gd name="connsiteY0" fmla="*/ 3947040 h 5010908"/>
              <a:gd name="connsiteX1" fmla="*/ 717407 w 4921547"/>
              <a:gd name="connsiteY1" fmla="*/ 559364 h 5010908"/>
              <a:gd name="connsiteX2" fmla="*/ 4004571 w 4921547"/>
              <a:gd name="connsiteY2" fmla="*/ 550358 h 5010908"/>
              <a:gd name="connsiteX3" fmla="*/ 4899721 w 4921547"/>
              <a:gd name="connsiteY3" fmla="*/ 2703724 h 5010908"/>
              <a:gd name="connsiteX4" fmla="*/ 3319017 w 4921547"/>
              <a:gd name="connsiteY4" fmla="*/ 4963063 h 5010908"/>
              <a:gd name="connsiteX5" fmla="*/ 527798 w 4921547"/>
              <a:gd name="connsiteY5" fmla="*/ 3947040 h 5010908"/>
              <a:gd name="connsiteX0" fmla="*/ 527798 w 4922878"/>
              <a:gd name="connsiteY0" fmla="*/ 3976405 h 5040273"/>
              <a:gd name="connsiteX1" fmla="*/ 717407 w 4922878"/>
              <a:gd name="connsiteY1" fmla="*/ 588729 h 5040273"/>
              <a:gd name="connsiteX2" fmla="*/ 4064413 w 4922878"/>
              <a:gd name="connsiteY2" fmla="*/ 531850 h 5040273"/>
              <a:gd name="connsiteX3" fmla="*/ 4899721 w 4922878"/>
              <a:gd name="connsiteY3" fmla="*/ 2733089 h 5040273"/>
              <a:gd name="connsiteX4" fmla="*/ 3319017 w 4922878"/>
              <a:gd name="connsiteY4" fmla="*/ 4992428 h 5040273"/>
              <a:gd name="connsiteX5" fmla="*/ 527798 w 4922878"/>
              <a:gd name="connsiteY5" fmla="*/ 3976405 h 5040273"/>
              <a:gd name="connsiteX0" fmla="*/ 527798 w 4922878"/>
              <a:gd name="connsiteY0" fmla="*/ 3925810 h 4989678"/>
              <a:gd name="connsiteX1" fmla="*/ 717407 w 4922878"/>
              <a:gd name="connsiteY1" fmla="*/ 538134 h 4989678"/>
              <a:gd name="connsiteX2" fmla="*/ 4064413 w 4922878"/>
              <a:gd name="connsiteY2" fmla="*/ 481255 h 4989678"/>
              <a:gd name="connsiteX3" fmla="*/ 4899721 w 4922878"/>
              <a:gd name="connsiteY3" fmla="*/ 2682494 h 4989678"/>
              <a:gd name="connsiteX4" fmla="*/ 3319017 w 4922878"/>
              <a:gd name="connsiteY4" fmla="*/ 4941833 h 4989678"/>
              <a:gd name="connsiteX5" fmla="*/ 527798 w 4922878"/>
              <a:gd name="connsiteY5" fmla="*/ 3925810 h 4989678"/>
              <a:gd name="connsiteX0" fmla="*/ 582378 w 4977458"/>
              <a:gd name="connsiteY0" fmla="*/ 3911991 h 4975489"/>
              <a:gd name="connsiteX1" fmla="*/ 688209 w 4977458"/>
              <a:gd name="connsiteY1" fmla="*/ 560220 h 4975489"/>
              <a:gd name="connsiteX2" fmla="*/ 4118993 w 4977458"/>
              <a:gd name="connsiteY2" fmla="*/ 467436 h 4975489"/>
              <a:gd name="connsiteX3" fmla="*/ 4954301 w 4977458"/>
              <a:gd name="connsiteY3" fmla="*/ 2668675 h 4975489"/>
              <a:gd name="connsiteX4" fmla="*/ 3373597 w 4977458"/>
              <a:gd name="connsiteY4" fmla="*/ 4928014 h 4975489"/>
              <a:gd name="connsiteX5" fmla="*/ 582378 w 4977458"/>
              <a:gd name="connsiteY5" fmla="*/ 3911991 h 4975489"/>
              <a:gd name="connsiteX0" fmla="*/ 582378 w 4977458"/>
              <a:gd name="connsiteY0" fmla="*/ 3977627 h 5041125"/>
              <a:gd name="connsiteX1" fmla="*/ 688209 w 4977458"/>
              <a:gd name="connsiteY1" fmla="*/ 625856 h 5041125"/>
              <a:gd name="connsiteX2" fmla="*/ 4118993 w 4977458"/>
              <a:gd name="connsiteY2" fmla="*/ 533072 h 5041125"/>
              <a:gd name="connsiteX3" fmla="*/ 4954301 w 4977458"/>
              <a:gd name="connsiteY3" fmla="*/ 2734311 h 5041125"/>
              <a:gd name="connsiteX4" fmla="*/ 3373597 w 4977458"/>
              <a:gd name="connsiteY4" fmla="*/ 4993650 h 5041125"/>
              <a:gd name="connsiteX5" fmla="*/ 582378 w 4977458"/>
              <a:gd name="connsiteY5" fmla="*/ 3977627 h 5041125"/>
              <a:gd name="connsiteX0" fmla="*/ 719986 w 5115066"/>
              <a:gd name="connsiteY0" fmla="*/ 3977627 h 5136167"/>
              <a:gd name="connsiteX1" fmla="*/ 825817 w 5115066"/>
              <a:gd name="connsiteY1" fmla="*/ 625856 h 5136167"/>
              <a:gd name="connsiteX2" fmla="*/ 4256601 w 5115066"/>
              <a:gd name="connsiteY2" fmla="*/ 533072 h 5136167"/>
              <a:gd name="connsiteX3" fmla="*/ 5091909 w 5115066"/>
              <a:gd name="connsiteY3" fmla="*/ 2734311 h 5136167"/>
              <a:gd name="connsiteX4" fmla="*/ 3511205 w 5115066"/>
              <a:gd name="connsiteY4" fmla="*/ 4993650 h 5136167"/>
              <a:gd name="connsiteX5" fmla="*/ 719986 w 5115066"/>
              <a:gd name="connsiteY5" fmla="*/ 3977627 h 5136167"/>
              <a:gd name="connsiteX0" fmla="*/ 719986 w 5115066"/>
              <a:gd name="connsiteY0" fmla="*/ 3977627 h 5136167"/>
              <a:gd name="connsiteX1" fmla="*/ 825817 w 5115066"/>
              <a:gd name="connsiteY1" fmla="*/ 625856 h 5136167"/>
              <a:gd name="connsiteX2" fmla="*/ 4256601 w 5115066"/>
              <a:gd name="connsiteY2" fmla="*/ 533072 h 5136167"/>
              <a:gd name="connsiteX3" fmla="*/ 5091909 w 5115066"/>
              <a:gd name="connsiteY3" fmla="*/ 2734311 h 5136167"/>
              <a:gd name="connsiteX4" fmla="*/ 3511205 w 5115066"/>
              <a:gd name="connsiteY4" fmla="*/ 4993650 h 5136167"/>
              <a:gd name="connsiteX5" fmla="*/ 719986 w 5115066"/>
              <a:gd name="connsiteY5" fmla="*/ 3977627 h 5136167"/>
              <a:gd name="connsiteX0" fmla="*/ 608953 w 5004033"/>
              <a:gd name="connsiteY0" fmla="*/ 3977627 h 5136167"/>
              <a:gd name="connsiteX1" fmla="*/ 714784 w 5004033"/>
              <a:gd name="connsiteY1" fmla="*/ 625856 h 5136167"/>
              <a:gd name="connsiteX2" fmla="*/ 4145568 w 5004033"/>
              <a:gd name="connsiteY2" fmla="*/ 533072 h 5136167"/>
              <a:gd name="connsiteX3" fmla="*/ 4980876 w 5004033"/>
              <a:gd name="connsiteY3" fmla="*/ 2734311 h 5136167"/>
              <a:gd name="connsiteX4" fmla="*/ 3400172 w 5004033"/>
              <a:gd name="connsiteY4" fmla="*/ 4993650 h 5136167"/>
              <a:gd name="connsiteX5" fmla="*/ 608953 w 5004033"/>
              <a:gd name="connsiteY5" fmla="*/ 3977627 h 5136167"/>
              <a:gd name="connsiteX0" fmla="*/ 608953 w 5039120"/>
              <a:gd name="connsiteY0" fmla="*/ 3977627 h 5135281"/>
              <a:gd name="connsiteX1" fmla="*/ 714784 w 5039120"/>
              <a:gd name="connsiteY1" fmla="*/ 625856 h 5135281"/>
              <a:gd name="connsiteX2" fmla="*/ 4145568 w 5039120"/>
              <a:gd name="connsiteY2" fmla="*/ 533072 h 5135281"/>
              <a:gd name="connsiteX3" fmla="*/ 5016782 w 5039120"/>
              <a:gd name="connsiteY3" fmla="*/ 2746279 h 5135281"/>
              <a:gd name="connsiteX4" fmla="*/ 3400172 w 5039120"/>
              <a:gd name="connsiteY4" fmla="*/ 4993650 h 5135281"/>
              <a:gd name="connsiteX5" fmla="*/ 608953 w 5039120"/>
              <a:gd name="connsiteY5" fmla="*/ 3977627 h 5135281"/>
              <a:gd name="connsiteX0" fmla="*/ 608953 w 5037646"/>
              <a:gd name="connsiteY0" fmla="*/ 3998205 h 5155859"/>
              <a:gd name="connsiteX1" fmla="*/ 714784 w 5037646"/>
              <a:gd name="connsiteY1" fmla="*/ 646434 h 5155859"/>
              <a:gd name="connsiteX2" fmla="*/ 4073757 w 5037646"/>
              <a:gd name="connsiteY2" fmla="*/ 517744 h 5155859"/>
              <a:gd name="connsiteX3" fmla="*/ 5016782 w 5037646"/>
              <a:gd name="connsiteY3" fmla="*/ 2766857 h 5155859"/>
              <a:gd name="connsiteX4" fmla="*/ 3400172 w 5037646"/>
              <a:gd name="connsiteY4" fmla="*/ 5014228 h 5155859"/>
              <a:gd name="connsiteX5" fmla="*/ 608953 w 5037646"/>
              <a:gd name="connsiteY5" fmla="*/ 3998205 h 5155859"/>
              <a:gd name="connsiteX0" fmla="*/ 608953 w 5037646"/>
              <a:gd name="connsiteY0" fmla="*/ 4008356 h 5166010"/>
              <a:gd name="connsiteX1" fmla="*/ 714784 w 5037646"/>
              <a:gd name="connsiteY1" fmla="*/ 632648 h 5166010"/>
              <a:gd name="connsiteX2" fmla="*/ 4073757 w 5037646"/>
              <a:gd name="connsiteY2" fmla="*/ 527895 h 5166010"/>
              <a:gd name="connsiteX3" fmla="*/ 5016782 w 5037646"/>
              <a:gd name="connsiteY3" fmla="*/ 2777008 h 5166010"/>
              <a:gd name="connsiteX4" fmla="*/ 3400172 w 5037646"/>
              <a:gd name="connsiteY4" fmla="*/ 5024379 h 5166010"/>
              <a:gd name="connsiteX5" fmla="*/ 608953 w 5037646"/>
              <a:gd name="connsiteY5" fmla="*/ 4008356 h 5166010"/>
              <a:gd name="connsiteX0" fmla="*/ 721098 w 4970265"/>
              <a:gd name="connsiteY0" fmla="*/ 3924578 h 5138100"/>
              <a:gd name="connsiteX1" fmla="*/ 647403 w 4970265"/>
              <a:gd name="connsiteY1" fmla="*/ 632648 h 5138100"/>
              <a:gd name="connsiteX2" fmla="*/ 4006376 w 4970265"/>
              <a:gd name="connsiteY2" fmla="*/ 527895 h 5138100"/>
              <a:gd name="connsiteX3" fmla="*/ 4949401 w 4970265"/>
              <a:gd name="connsiteY3" fmla="*/ 2777008 h 5138100"/>
              <a:gd name="connsiteX4" fmla="*/ 3332791 w 4970265"/>
              <a:gd name="connsiteY4" fmla="*/ 5024379 h 5138100"/>
              <a:gd name="connsiteX5" fmla="*/ 721098 w 4970265"/>
              <a:gd name="connsiteY5" fmla="*/ 3924578 h 5138100"/>
              <a:gd name="connsiteX0" fmla="*/ 594862 w 5047492"/>
              <a:gd name="connsiteY0" fmla="*/ 4032294 h 5174676"/>
              <a:gd name="connsiteX1" fmla="*/ 724630 w 5047492"/>
              <a:gd name="connsiteY1" fmla="*/ 632648 h 5174676"/>
              <a:gd name="connsiteX2" fmla="*/ 4083603 w 5047492"/>
              <a:gd name="connsiteY2" fmla="*/ 527895 h 5174676"/>
              <a:gd name="connsiteX3" fmla="*/ 5026628 w 5047492"/>
              <a:gd name="connsiteY3" fmla="*/ 2777008 h 5174676"/>
              <a:gd name="connsiteX4" fmla="*/ 3410018 w 5047492"/>
              <a:gd name="connsiteY4" fmla="*/ 5024379 h 5174676"/>
              <a:gd name="connsiteX5" fmla="*/ 594862 w 5047492"/>
              <a:gd name="connsiteY5" fmla="*/ 4032294 h 5174676"/>
              <a:gd name="connsiteX0" fmla="*/ 622855 w 5075485"/>
              <a:gd name="connsiteY0" fmla="*/ 4032294 h 5174676"/>
              <a:gd name="connsiteX1" fmla="*/ 752623 w 5075485"/>
              <a:gd name="connsiteY1" fmla="*/ 632648 h 5174676"/>
              <a:gd name="connsiteX2" fmla="*/ 4111596 w 5075485"/>
              <a:gd name="connsiteY2" fmla="*/ 527895 h 5174676"/>
              <a:gd name="connsiteX3" fmla="*/ 5054621 w 5075485"/>
              <a:gd name="connsiteY3" fmla="*/ 2777008 h 5174676"/>
              <a:gd name="connsiteX4" fmla="*/ 3438011 w 5075485"/>
              <a:gd name="connsiteY4" fmla="*/ 5024379 h 5174676"/>
              <a:gd name="connsiteX5" fmla="*/ 622855 w 5075485"/>
              <a:gd name="connsiteY5" fmla="*/ 4032294 h 5174676"/>
              <a:gd name="connsiteX0" fmla="*/ 565444 w 5018074"/>
              <a:gd name="connsiteY0" fmla="*/ 4032294 h 5174676"/>
              <a:gd name="connsiteX1" fmla="*/ 695212 w 5018074"/>
              <a:gd name="connsiteY1" fmla="*/ 632648 h 5174676"/>
              <a:gd name="connsiteX2" fmla="*/ 4054185 w 5018074"/>
              <a:gd name="connsiteY2" fmla="*/ 527895 h 5174676"/>
              <a:gd name="connsiteX3" fmla="*/ 4997210 w 5018074"/>
              <a:gd name="connsiteY3" fmla="*/ 2777008 h 5174676"/>
              <a:gd name="connsiteX4" fmla="*/ 3380600 w 5018074"/>
              <a:gd name="connsiteY4" fmla="*/ 5024379 h 5174676"/>
              <a:gd name="connsiteX5" fmla="*/ 565444 w 5018074"/>
              <a:gd name="connsiteY5" fmla="*/ 4032294 h 5174676"/>
              <a:gd name="connsiteX0" fmla="*/ 460838 w 4913468"/>
              <a:gd name="connsiteY0" fmla="*/ 4032294 h 5174676"/>
              <a:gd name="connsiteX1" fmla="*/ 590606 w 4913468"/>
              <a:gd name="connsiteY1" fmla="*/ 632648 h 5174676"/>
              <a:gd name="connsiteX2" fmla="*/ 3949579 w 4913468"/>
              <a:gd name="connsiteY2" fmla="*/ 527895 h 5174676"/>
              <a:gd name="connsiteX3" fmla="*/ 4892604 w 4913468"/>
              <a:gd name="connsiteY3" fmla="*/ 2777008 h 5174676"/>
              <a:gd name="connsiteX4" fmla="*/ 3275994 w 4913468"/>
              <a:gd name="connsiteY4" fmla="*/ 5024379 h 5174676"/>
              <a:gd name="connsiteX5" fmla="*/ 460838 w 4913468"/>
              <a:gd name="connsiteY5" fmla="*/ 4032294 h 5174676"/>
              <a:gd name="connsiteX0" fmla="*/ 491722 w 4944352"/>
              <a:gd name="connsiteY0" fmla="*/ 4032294 h 5174676"/>
              <a:gd name="connsiteX1" fmla="*/ 621490 w 4944352"/>
              <a:gd name="connsiteY1" fmla="*/ 632648 h 5174676"/>
              <a:gd name="connsiteX2" fmla="*/ 3980463 w 4944352"/>
              <a:gd name="connsiteY2" fmla="*/ 527895 h 5174676"/>
              <a:gd name="connsiteX3" fmla="*/ 4923488 w 4944352"/>
              <a:gd name="connsiteY3" fmla="*/ 2777008 h 5174676"/>
              <a:gd name="connsiteX4" fmla="*/ 3306878 w 4944352"/>
              <a:gd name="connsiteY4" fmla="*/ 5024379 h 5174676"/>
              <a:gd name="connsiteX5" fmla="*/ 491722 w 4944352"/>
              <a:gd name="connsiteY5" fmla="*/ 4032294 h 5174676"/>
              <a:gd name="connsiteX0" fmla="*/ 491722 w 4944352"/>
              <a:gd name="connsiteY0" fmla="*/ 4032294 h 5096397"/>
              <a:gd name="connsiteX1" fmla="*/ 621490 w 4944352"/>
              <a:gd name="connsiteY1" fmla="*/ 632648 h 5096397"/>
              <a:gd name="connsiteX2" fmla="*/ 3980463 w 4944352"/>
              <a:gd name="connsiteY2" fmla="*/ 527895 h 5096397"/>
              <a:gd name="connsiteX3" fmla="*/ 4923488 w 4944352"/>
              <a:gd name="connsiteY3" fmla="*/ 2777008 h 5096397"/>
              <a:gd name="connsiteX4" fmla="*/ 3306878 w 4944352"/>
              <a:gd name="connsiteY4" fmla="*/ 5024379 h 5096397"/>
              <a:gd name="connsiteX5" fmla="*/ 491722 w 4944352"/>
              <a:gd name="connsiteY5" fmla="*/ 4032294 h 5096397"/>
              <a:gd name="connsiteX0" fmla="*/ 491722 w 4944352"/>
              <a:gd name="connsiteY0" fmla="*/ 4032294 h 5147090"/>
              <a:gd name="connsiteX1" fmla="*/ 621490 w 4944352"/>
              <a:gd name="connsiteY1" fmla="*/ 632648 h 5147090"/>
              <a:gd name="connsiteX2" fmla="*/ 3980463 w 4944352"/>
              <a:gd name="connsiteY2" fmla="*/ 527895 h 5147090"/>
              <a:gd name="connsiteX3" fmla="*/ 4923488 w 4944352"/>
              <a:gd name="connsiteY3" fmla="*/ 2777008 h 5147090"/>
              <a:gd name="connsiteX4" fmla="*/ 3306878 w 4944352"/>
              <a:gd name="connsiteY4" fmla="*/ 5024379 h 5147090"/>
              <a:gd name="connsiteX5" fmla="*/ 491722 w 4944352"/>
              <a:gd name="connsiteY5" fmla="*/ 4032294 h 5147090"/>
              <a:gd name="connsiteX0" fmla="*/ 491722 w 4944352"/>
              <a:gd name="connsiteY0" fmla="*/ 4032294 h 5194937"/>
              <a:gd name="connsiteX1" fmla="*/ 621490 w 4944352"/>
              <a:gd name="connsiteY1" fmla="*/ 632648 h 5194937"/>
              <a:gd name="connsiteX2" fmla="*/ 3980463 w 4944352"/>
              <a:gd name="connsiteY2" fmla="*/ 527895 h 5194937"/>
              <a:gd name="connsiteX3" fmla="*/ 4923488 w 4944352"/>
              <a:gd name="connsiteY3" fmla="*/ 2777008 h 5194937"/>
              <a:gd name="connsiteX4" fmla="*/ 3306878 w 4944352"/>
              <a:gd name="connsiteY4" fmla="*/ 5024379 h 5194937"/>
              <a:gd name="connsiteX5" fmla="*/ 491722 w 4944352"/>
              <a:gd name="connsiteY5" fmla="*/ 4032294 h 519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4352" h="5194937">
                <a:moveTo>
                  <a:pt x="491722" y="4032294"/>
                </a:moveTo>
                <a:cubicBezTo>
                  <a:pt x="-123401" y="3244481"/>
                  <a:pt x="-247669" y="1364437"/>
                  <a:pt x="621490" y="632648"/>
                </a:cubicBezTo>
                <a:cubicBezTo>
                  <a:pt x="1566527" y="-92744"/>
                  <a:pt x="2926353" y="-280307"/>
                  <a:pt x="3980463" y="527895"/>
                </a:cubicBezTo>
                <a:cubicBezTo>
                  <a:pt x="4136942" y="641929"/>
                  <a:pt x="5096892" y="1392610"/>
                  <a:pt x="4923488" y="2777008"/>
                </a:cubicBezTo>
                <a:cubicBezTo>
                  <a:pt x="4789231" y="3845955"/>
                  <a:pt x="4033539" y="4707448"/>
                  <a:pt x="3306878" y="5024379"/>
                </a:cubicBezTo>
                <a:cubicBezTo>
                  <a:pt x="2580217" y="5341310"/>
                  <a:pt x="1453930" y="5322779"/>
                  <a:pt x="491722" y="4032294"/>
                </a:cubicBezTo>
                <a:close/>
              </a:path>
            </a:pathLst>
          </a:custGeom>
          <a:solidFill>
            <a:srgbClr val="34B4E4">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highlight>
                  <a:srgbClr val="FFD300"/>
                </a:highlight>
              </a:rPr>
              <a:t>  </a:t>
            </a:r>
          </a:p>
        </p:txBody>
      </p:sp>
      <p:pic>
        <p:nvPicPr>
          <p:cNvPr id="11" name="Image 15">
            <a:extLst>
              <a:ext uri="{FF2B5EF4-FFF2-40B4-BE49-F238E27FC236}">
                <a16:creationId xmlns:a16="http://schemas.microsoft.com/office/drawing/2014/main" id="{E9C2FA55-EB22-48AE-8DEE-6DBB911BABA9}"/>
              </a:ext>
            </a:extLst>
          </p:cNvPr>
          <p:cNvPicPr>
            <a:picLocks noChangeAspect="1"/>
          </p:cNvPicPr>
          <p:nvPr/>
        </p:nvPicPr>
        <p:blipFill>
          <a:blip r:embed="rId4"/>
          <a:stretch>
            <a:fillRect/>
          </a:stretch>
        </p:blipFill>
        <p:spPr>
          <a:xfrm>
            <a:off x="5565081" y="1647072"/>
            <a:ext cx="3327400" cy="2019300"/>
          </a:xfrm>
          <a:prstGeom prst="rect">
            <a:avLst/>
          </a:prstGeom>
        </p:spPr>
      </p:pic>
      <p:pic>
        <p:nvPicPr>
          <p:cNvPr id="13" name="Picture 8" descr="logo_vreg_nieuw">
            <a:extLst>
              <a:ext uri="{FF2B5EF4-FFF2-40B4-BE49-F238E27FC236}">
                <a16:creationId xmlns:a16="http://schemas.microsoft.com/office/drawing/2014/main" id="{6207E4DD-4638-40CE-8FDC-CE49386A0C65}"/>
              </a:ext>
            </a:extLst>
          </p:cNvPr>
          <p:cNvPicPr>
            <a:picLocks noChangeAspect="1" noChangeArrowheads="1"/>
          </p:cNvPicPr>
          <p:nvPr/>
        </p:nvPicPr>
        <p:blipFill>
          <a:blip r:embed="rId5" cstate="print">
            <a:clrChange>
              <a:clrFrom>
                <a:srgbClr val="FFFFFF"/>
              </a:clrFrom>
              <a:clrTo>
                <a:srgbClr val="FFFFFF">
                  <a:alpha val="0"/>
                </a:srgbClr>
              </a:clrTo>
            </a:clrChange>
          </a:blip>
          <a:srcRect l="11404" t="10890" r="11404" b="10890"/>
          <a:stretch>
            <a:fillRect/>
          </a:stretch>
        </p:blipFill>
        <p:spPr bwMode="auto">
          <a:xfrm>
            <a:off x="5872720" y="1889052"/>
            <a:ext cx="719138" cy="430212"/>
          </a:xfrm>
          <a:prstGeom prst="rect">
            <a:avLst/>
          </a:prstGeom>
          <a:noFill/>
          <a:ln w="9525">
            <a:noFill/>
            <a:miter lim="800000"/>
            <a:headEnd/>
            <a:tailEnd/>
          </a:ln>
        </p:spPr>
      </p:pic>
      <p:pic>
        <p:nvPicPr>
          <p:cNvPr id="14" name="Picture 11" descr="brugel 2">
            <a:extLst>
              <a:ext uri="{FF2B5EF4-FFF2-40B4-BE49-F238E27FC236}">
                <a16:creationId xmlns:a16="http://schemas.microsoft.com/office/drawing/2014/main" id="{5D35B552-EE8E-4693-8972-E426383F4E90}"/>
              </a:ext>
            </a:extLst>
          </p:cNvPr>
          <p:cNvPicPr>
            <a:picLocks noChangeAspect="1" noChangeArrowheads="1"/>
          </p:cNvPicPr>
          <p:nvPr/>
        </p:nvPicPr>
        <p:blipFill>
          <a:blip r:embed="rId6" cstate="print">
            <a:clrChange>
              <a:clrFrom>
                <a:srgbClr val="FFFFFF"/>
              </a:clrFrom>
              <a:clrTo>
                <a:srgbClr val="FFFFFF">
                  <a:alpha val="0"/>
                </a:srgbClr>
              </a:clrTo>
            </a:clrChange>
          </a:blip>
          <a:srcRect b="35512"/>
          <a:stretch>
            <a:fillRect/>
          </a:stretch>
        </p:blipFill>
        <p:spPr bwMode="auto">
          <a:xfrm>
            <a:off x="6784193" y="2238302"/>
            <a:ext cx="719137" cy="161925"/>
          </a:xfrm>
          <a:prstGeom prst="rect">
            <a:avLst/>
          </a:prstGeom>
          <a:noFill/>
          <a:ln w="9525">
            <a:noFill/>
            <a:miter lim="800000"/>
            <a:headEnd/>
            <a:tailEnd/>
          </a:ln>
        </p:spPr>
      </p:pic>
      <p:sp>
        <p:nvSpPr>
          <p:cNvPr id="15" name="Rounded Rectangle 18">
            <a:extLst>
              <a:ext uri="{FF2B5EF4-FFF2-40B4-BE49-F238E27FC236}">
                <a16:creationId xmlns:a16="http://schemas.microsoft.com/office/drawing/2014/main" id="{9582ADE5-2B1F-4B9F-8D26-DF141E7EAA4F}"/>
              </a:ext>
            </a:extLst>
          </p:cNvPr>
          <p:cNvSpPr/>
          <p:nvPr/>
        </p:nvSpPr>
        <p:spPr>
          <a:xfrm>
            <a:off x="6948264" y="2571750"/>
            <a:ext cx="1296144" cy="681580"/>
          </a:xfrm>
          <a:prstGeom prst="roundRect">
            <a:avLst/>
          </a:prstGeom>
          <a:solidFill>
            <a:schemeClr val="accent1">
              <a:lumMod val="20000"/>
              <a:lumOff val="80000"/>
              <a:alpha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GB" sz="1100" dirty="0">
                <a:solidFill>
                  <a:schemeClr val="tx1"/>
                </a:solidFill>
              </a:rPr>
              <a:t>Walloon Region </a:t>
            </a:r>
          </a:p>
        </p:txBody>
      </p:sp>
      <p:pic>
        <p:nvPicPr>
          <p:cNvPr id="16" name="Picture 3">
            <a:extLst>
              <a:ext uri="{FF2B5EF4-FFF2-40B4-BE49-F238E27FC236}">
                <a16:creationId xmlns:a16="http://schemas.microsoft.com/office/drawing/2014/main" id="{C06E7380-8387-4739-9575-E5DA955734A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4220" y="2643758"/>
            <a:ext cx="1024232" cy="681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Diagramme 10">
            <a:extLst>
              <a:ext uri="{FF2B5EF4-FFF2-40B4-BE49-F238E27FC236}">
                <a16:creationId xmlns:a16="http://schemas.microsoft.com/office/drawing/2014/main" id="{7ACBB9D4-3E8A-4282-BDBF-FF1036802675}"/>
              </a:ext>
            </a:extLst>
          </p:cNvPr>
          <p:cNvGraphicFramePr/>
          <p:nvPr>
            <p:extLst>
              <p:ext uri="{D42A27DB-BD31-4B8C-83A1-F6EECF244321}">
                <p14:modId xmlns:p14="http://schemas.microsoft.com/office/powerpoint/2010/main" val="1711305711"/>
              </p:ext>
            </p:extLst>
          </p:nvPr>
        </p:nvGraphicFramePr>
        <p:xfrm>
          <a:off x="61509" y="3590461"/>
          <a:ext cx="8636426" cy="9171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9" name="Diagramme 11">
            <a:extLst>
              <a:ext uri="{FF2B5EF4-FFF2-40B4-BE49-F238E27FC236}">
                <a16:creationId xmlns:a16="http://schemas.microsoft.com/office/drawing/2014/main" id="{642185AF-CAEC-4FA7-9DBC-6E98EF2776AB}"/>
              </a:ext>
            </a:extLst>
          </p:cNvPr>
          <p:cNvGraphicFramePr/>
          <p:nvPr>
            <p:extLst>
              <p:ext uri="{D42A27DB-BD31-4B8C-83A1-F6EECF244321}">
                <p14:modId xmlns:p14="http://schemas.microsoft.com/office/powerpoint/2010/main" val="3558714743"/>
              </p:ext>
            </p:extLst>
          </p:nvPr>
        </p:nvGraphicFramePr>
        <p:xfrm>
          <a:off x="25574" y="4623384"/>
          <a:ext cx="8938914" cy="1742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201572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866054"/>
            <a:ext cx="8784976" cy="4153968"/>
          </a:xfrm>
        </p:spPr>
        <p:txBody>
          <a:bodyPr/>
          <a:lstStyle/>
          <a:p>
            <a:pPr algn="just">
              <a:spcBef>
                <a:spcPts val="200"/>
              </a:spcBef>
              <a:buSzPct val="150000"/>
            </a:pPr>
            <a:r>
              <a:rPr lang="en-GB" sz="1600" dirty="0">
                <a:solidFill>
                  <a:srgbClr val="34B4E4"/>
                </a:solidFill>
              </a:rPr>
              <a:t>Introduction</a:t>
            </a:r>
          </a:p>
          <a:p>
            <a:pPr marL="285750" indent="-285750" algn="just">
              <a:spcBef>
                <a:spcPts val="200"/>
              </a:spcBef>
              <a:buSzPct val="150000"/>
              <a:buBlip>
                <a:blip r:embed="rId3"/>
              </a:buBlip>
            </a:pPr>
            <a:r>
              <a:rPr lang="en-GB" sz="1350" dirty="0"/>
              <a:t>Aim of the CWaPE is to introduce more incentive-based tariff regulations : </a:t>
            </a:r>
          </a:p>
          <a:p>
            <a:pPr marL="630238" lvl="1" indent="-285750" algn="just">
              <a:spcBef>
                <a:spcPts val="200"/>
              </a:spcBef>
              <a:buSzPct val="150000"/>
              <a:buFont typeface="Arial" panose="020B0604020202020204" pitchFamily="34" charset="0"/>
              <a:buChar char="."/>
            </a:pPr>
            <a:r>
              <a:rPr lang="en-GB" sz="1100" dirty="0"/>
              <a:t>Control of costs in the traditional areas of management and investments </a:t>
            </a:r>
          </a:p>
          <a:p>
            <a:pPr marL="630238" lvl="1" indent="-285750" algn="just">
              <a:spcBef>
                <a:spcPts val="200"/>
              </a:spcBef>
              <a:buSzPct val="150000"/>
              <a:buFont typeface="Arial" panose="020B0604020202020204" pitchFamily="34" charset="0"/>
              <a:buChar char="."/>
            </a:pPr>
            <a:r>
              <a:rPr lang="en-GB" sz="1100" dirty="0"/>
              <a:t>Incentive to participate in or undertake research and development projects, as well as the rollout of innovative solutions (specific projects)</a:t>
            </a:r>
          </a:p>
          <a:p>
            <a:pPr marL="285750" indent="-285750" algn="just">
              <a:spcBef>
                <a:spcPts val="200"/>
              </a:spcBef>
              <a:buSzPct val="150000"/>
              <a:buBlip>
                <a:blip r:embed="rId3"/>
              </a:buBlip>
            </a:pPr>
            <a:r>
              <a:rPr lang="en-GB" sz="1350" dirty="0"/>
              <a:t>Adopted, after consultation with the DSOs and market players, on 17/07/2017 </a:t>
            </a:r>
            <a:r>
              <a:rPr lang="en-GB" sz="1000" dirty="0"/>
              <a:t>(two amendments on 11/10/2018 and one on 02/12/2021)</a:t>
            </a:r>
            <a:endParaRPr lang="en-GB" sz="1100" dirty="0"/>
          </a:p>
          <a:p>
            <a:pPr marL="285750" indent="-285750" algn="just">
              <a:spcBef>
                <a:spcPts val="200"/>
              </a:spcBef>
              <a:buSzPct val="150000"/>
              <a:buBlip>
                <a:blip r:embed="rId3"/>
              </a:buBlip>
            </a:pPr>
            <a:r>
              <a:rPr lang="en-GB" sz="1350" dirty="0"/>
              <a:t>Regulatory period of 5 years</a:t>
            </a:r>
          </a:p>
          <a:p>
            <a:pPr marL="285750" indent="-285750" algn="just">
              <a:spcBef>
                <a:spcPts val="200"/>
              </a:spcBef>
              <a:buSzPct val="150000"/>
              <a:buBlip>
                <a:blip r:embed="rId3"/>
              </a:buBlip>
            </a:pPr>
            <a:r>
              <a:rPr lang="en-GB" sz="1350" dirty="0"/>
              <a:t>Two-step approval of tariffs : </a:t>
            </a:r>
          </a:p>
          <a:p>
            <a:pPr marL="630238" lvl="2" indent="-285750" algn="just">
              <a:spcBef>
                <a:spcPts val="200"/>
              </a:spcBef>
              <a:buSzPct val="150000"/>
              <a:buFont typeface="Arial" panose="020B0604020202020204" pitchFamily="34" charset="0"/>
              <a:buChar char="."/>
            </a:pPr>
            <a:r>
              <a:rPr lang="en-GB" sz="1100" dirty="0"/>
              <a:t>Approval of total authorised revenues : based on a 5-year business plan approved after a detailed examination of costs, particularly with regard to ensuring they are reasonably justified</a:t>
            </a:r>
          </a:p>
          <a:p>
            <a:pPr marL="630238" lvl="2" indent="-285750" algn="just">
              <a:spcBef>
                <a:spcPts val="200"/>
              </a:spcBef>
              <a:buSzPct val="150000"/>
              <a:buFont typeface="Arial" panose="020B0604020202020204" pitchFamily="34" charset="0"/>
              <a:buChar char="."/>
            </a:pPr>
            <a:r>
              <a:rPr lang="en-GB" sz="1100" dirty="0"/>
              <a:t>Transposition of total authorised revenues in the tariffs</a:t>
            </a:r>
          </a:p>
          <a:p>
            <a:pPr marL="648000" lvl="2" algn="just">
              <a:spcBef>
                <a:spcPts val="200"/>
              </a:spcBef>
              <a:buSzPct val="150000"/>
            </a:pPr>
            <a:endParaRPr lang="en-GB" sz="600" dirty="0"/>
          </a:p>
          <a:p>
            <a:pPr algn="just">
              <a:spcBef>
                <a:spcPts val="200"/>
              </a:spcBef>
            </a:pPr>
            <a:r>
              <a:rPr lang="en-GB" sz="1600" dirty="0">
                <a:solidFill>
                  <a:srgbClr val="34B4E4"/>
                </a:solidFill>
              </a:rPr>
              <a:t>General principles – “Revenue cap”</a:t>
            </a:r>
          </a:p>
          <a:p>
            <a:pPr marL="285750" indent="-285750" algn="just">
              <a:spcBef>
                <a:spcPts val="200"/>
              </a:spcBef>
              <a:buSzPct val="150000"/>
              <a:buBlip>
                <a:blip r:embed="rId3"/>
              </a:buBlip>
            </a:pPr>
            <a:r>
              <a:rPr lang="en-GB" sz="1350" dirty="0"/>
              <a:t>The authorised income is set ex-ante for each year of the regulatory period 2019-2023</a:t>
            </a:r>
          </a:p>
          <a:p>
            <a:pPr marL="285750" indent="-285750" algn="just">
              <a:spcBef>
                <a:spcPts val="200"/>
              </a:spcBef>
              <a:buSzPct val="150000"/>
              <a:buBlip>
                <a:blip r:embed="rId3"/>
              </a:buBlip>
            </a:pPr>
            <a:r>
              <a:rPr lang="en-GB" sz="1350" dirty="0"/>
              <a:t>The total income of a DSO is made up of the following elements : </a:t>
            </a:r>
            <a:r>
              <a:rPr lang="en-GB" sz="1100" dirty="0"/>
              <a:t>(</a:t>
            </a:r>
            <a:r>
              <a:rPr lang="en-GB" sz="1100" dirty="0" err="1"/>
              <a:t>i</a:t>
            </a:r>
            <a:r>
              <a:rPr lang="en-GB" sz="1100" dirty="0"/>
              <a:t>) net controllable expenses, (ii) non-controllable expenses and income, (iii) net expenses related to specific projects, and (iv) fair profit margin. To which is added the share of regulatory balances</a:t>
            </a:r>
          </a:p>
          <a:p>
            <a:pPr marL="285750" indent="-285750" algn="just">
              <a:spcBef>
                <a:spcPts val="200"/>
              </a:spcBef>
              <a:buSzPct val="150000"/>
              <a:buBlip>
                <a:blip r:embed="rId3"/>
              </a:buBlip>
            </a:pPr>
            <a:r>
              <a:rPr lang="en-GB" sz="1350" dirty="0"/>
              <a:t>All net charges not identified as non-controllable are considered controllable</a:t>
            </a:r>
            <a:endParaRPr lang="en-GB" sz="1350" dirty="0">
              <a:solidFill>
                <a:srgbClr val="FF0000"/>
              </a:solidFill>
            </a:endParaRPr>
          </a:p>
          <a:p>
            <a:pPr marL="285750" indent="-285750" algn="just">
              <a:spcBef>
                <a:spcPts val="200"/>
              </a:spcBef>
              <a:buSzPct val="150000"/>
              <a:buBlip>
                <a:blip r:embed="rId3"/>
              </a:buBlip>
            </a:pPr>
            <a:r>
              <a:rPr lang="en-GB" sz="1350" dirty="0"/>
              <a:t>In addition, a quality factor (“Q” factor) will be taken into consideration from 2024 onwards</a:t>
            </a:r>
          </a:p>
          <a:p>
            <a:pPr algn="just">
              <a:spcBef>
                <a:spcPts val="300"/>
              </a:spcBef>
              <a:buSzPct val="150000"/>
            </a:pPr>
            <a:endParaRPr lang="en-GB" sz="1200" dirty="0"/>
          </a:p>
        </p:txBody>
      </p:sp>
      <p:sp>
        <p:nvSpPr>
          <p:cNvPr id="3" name="Titre 2"/>
          <p:cNvSpPr>
            <a:spLocks noGrp="1"/>
          </p:cNvSpPr>
          <p:nvPr>
            <p:ph type="title"/>
          </p:nvPr>
        </p:nvSpPr>
        <p:spPr/>
        <p:txBody>
          <a:bodyPr/>
          <a:lstStyle/>
          <a:p>
            <a:r>
              <a:rPr lang="en-GB" dirty="0">
                <a:latin typeface="Arial" pitchFamily="34" charset="0"/>
                <a:cs typeface="Arial" pitchFamily="34" charset="0"/>
              </a:rPr>
              <a:t>Tariff methodology 2019-2023</a:t>
            </a:r>
            <a:endParaRPr lang="en-US" dirty="0"/>
          </a:p>
        </p:txBody>
      </p:sp>
    </p:spTree>
    <p:extLst>
      <p:ext uri="{BB962C8B-B14F-4D97-AF65-F5344CB8AC3E}">
        <p14:creationId xmlns:p14="http://schemas.microsoft.com/office/powerpoint/2010/main" val="324262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203598"/>
            <a:ext cx="8496944" cy="3508803"/>
          </a:xfrm>
        </p:spPr>
        <p:txBody>
          <a:bodyPr/>
          <a:lstStyle/>
          <a:p>
            <a:pPr marL="285750" indent="-285750" algn="just">
              <a:spcBef>
                <a:spcPts val="300"/>
              </a:spcBef>
              <a:buSzPct val="150000"/>
              <a:buBlip>
                <a:blip r:embed="rId3"/>
              </a:buBlip>
            </a:pPr>
            <a:r>
              <a:rPr lang="en-GB" sz="1400" b="1" dirty="0"/>
              <a:t>Net controllable expenses</a:t>
            </a:r>
          </a:p>
          <a:p>
            <a:pPr marL="630238" lvl="2" indent="-285750" algn="just">
              <a:spcBef>
                <a:spcPts val="300"/>
              </a:spcBef>
              <a:buSzPct val="150000"/>
              <a:buFont typeface="Arial" panose="020B0604020202020204" pitchFamily="34" charset="0"/>
              <a:buChar char="."/>
            </a:pPr>
            <a:r>
              <a:rPr lang="en-GB" sz="1100" dirty="0"/>
              <a:t>Net controllable expenses other than those related to fixed assets : principle of a “revenue cap” (capped, indexed and subject to an efficiency factor). These expenses are fixed for 2019 and will then be adapted based on inflation, minus an efficiency “X” factor ; inflation has been fixed at 1.575% and the “X” factor at 1.5%</a:t>
            </a:r>
            <a:endParaRPr lang="en-GB" sz="1100" baseline="30000" dirty="0"/>
          </a:p>
          <a:p>
            <a:pPr marL="630238" lvl="2" indent="-285750" algn="just">
              <a:spcBef>
                <a:spcPts val="300"/>
              </a:spcBef>
              <a:buSzPct val="150000"/>
              <a:buFont typeface="Arial" panose="020B0604020202020204" pitchFamily="34" charset="0"/>
              <a:buChar char="."/>
            </a:pPr>
            <a:r>
              <a:rPr lang="en-GB" sz="1100" dirty="0"/>
              <a:t>Net controllable expenses related to fixed assets : principle of a “revenue cap” (capped and indexed, but not subject to the “X” factor). Depreciation and amortisation charges are fixed for 2019 and will then change based on inflation</a:t>
            </a:r>
          </a:p>
          <a:p>
            <a:pPr marL="285750" indent="-285750" algn="just">
              <a:spcBef>
                <a:spcPts val="300"/>
              </a:spcBef>
              <a:buSzPct val="150000"/>
              <a:buBlip>
                <a:blip r:embed="rId3"/>
              </a:buBlip>
            </a:pPr>
            <a:r>
              <a:rPr lang="en-GB" sz="1400" b="1" dirty="0"/>
              <a:t>Non-controllable net expenses </a:t>
            </a:r>
            <a:r>
              <a:rPr lang="en-GB" sz="1400" dirty="0"/>
              <a:t>: these expenses are not capped and are not subject to the “X” factor. The differences between non-controllable expenses actually incurred and budgeted constitute regulatory balances that are passed on in the tariffs</a:t>
            </a:r>
          </a:p>
          <a:p>
            <a:pPr marL="285750" indent="-285750" algn="just">
              <a:spcBef>
                <a:spcPts val="300"/>
              </a:spcBef>
              <a:buSzPct val="150000"/>
              <a:buBlip>
                <a:blip r:embed="rId3"/>
              </a:buBlip>
            </a:pPr>
            <a:r>
              <a:rPr lang="en-GB" sz="1400" b="1" dirty="0"/>
              <a:t>Net expenses related to specific projects </a:t>
            </a:r>
            <a:r>
              <a:rPr lang="en-GB" sz="1400" dirty="0"/>
              <a:t>: the DSOs can obtain additional budgets for the rollout of smart meters and the promotion of natural gas networks</a:t>
            </a:r>
          </a:p>
          <a:p>
            <a:pPr marL="285750" indent="-285750" algn="just">
              <a:spcBef>
                <a:spcPts val="300"/>
              </a:spcBef>
              <a:buSzPct val="150000"/>
              <a:buBlip>
                <a:blip r:embed="rId3"/>
              </a:buBlip>
            </a:pPr>
            <a:r>
              <a:rPr lang="en-GB" sz="1400" b="1" dirty="0"/>
              <a:t>Fair profit margin </a:t>
            </a:r>
            <a:r>
              <a:rPr lang="en-GB" sz="1400" dirty="0"/>
              <a:t>: RAB * WACC ; where the RAB changes each year based on investments, depreciations, decommissioning, etc. and where the WACC is set at 4.053% for the whole regulatory period. Debt costs are included in the calculation of the WACC and no longer constitutes “embedded costs”</a:t>
            </a:r>
          </a:p>
          <a:p>
            <a:pPr marL="285750" indent="-285750" algn="just">
              <a:spcBef>
                <a:spcPts val="300"/>
              </a:spcBef>
              <a:buSzPct val="150000"/>
              <a:buBlip>
                <a:blip r:embed="rId3"/>
              </a:buBlip>
            </a:pPr>
            <a:r>
              <a:rPr lang="en-GB" sz="1400" dirty="0"/>
              <a:t>WACC is after tax – taxes are passed on in full in the tariffs</a:t>
            </a:r>
          </a:p>
          <a:p>
            <a:pPr algn="just">
              <a:spcBef>
                <a:spcPts val="300"/>
              </a:spcBef>
              <a:buSzPct val="150000"/>
            </a:pPr>
            <a:endParaRPr lang="en-GB" sz="1200" dirty="0"/>
          </a:p>
        </p:txBody>
      </p:sp>
      <p:sp>
        <p:nvSpPr>
          <p:cNvPr id="3" name="Titre 2"/>
          <p:cNvSpPr>
            <a:spLocks noGrp="1"/>
          </p:cNvSpPr>
          <p:nvPr>
            <p:ph type="title"/>
          </p:nvPr>
        </p:nvSpPr>
        <p:spPr/>
        <p:txBody>
          <a:bodyPr/>
          <a:lstStyle/>
          <a:p>
            <a:r>
              <a:rPr lang="en-GB" dirty="0">
                <a:latin typeface="Arial" pitchFamily="34" charset="0"/>
                <a:cs typeface="Arial" pitchFamily="34" charset="0"/>
              </a:rPr>
              <a:t>Tariff methodology 2019-2023 – Specific principles</a:t>
            </a:r>
            <a:endParaRPr lang="en-US" dirty="0"/>
          </a:p>
        </p:txBody>
      </p:sp>
    </p:spTree>
    <p:extLst>
      <p:ext uri="{BB962C8B-B14F-4D97-AF65-F5344CB8AC3E}">
        <p14:creationId xmlns:p14="http://schemas.microsoft.com/office/powerpoint/2010/main" val="3295253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987574"/>
            <a:ext cx="8784976" cy="3960440"/>
          </a:xfrm>
        </p:spPr>
        <p:txBody>
          <a:bodyPr/>
          <a:lstStyle/>
          <a:p>
            <a:pPr marL="285750" lvl="0" indent="-285750">
              <a:spcBef>
                <a:spcPts val="600"/>
              </a:spcBef>
              <a:buSzPct val="150000"/>
              <a:buBlip>
                <a:blip r:embed="rId3"/>
              </a:buBlip>
            </a:pPr>
            <a:r>
              <a:rPr lang="en-GB" sz="1600" dirty="0">
                <a:solidFill>
                  <a:srgbClr val="000000"/>
                </a:solidFill>
              </a:rPr>
              <a:t>Ex-ante audit : total authorised revenue and tariffs (as stated previously) </a:t>
            </a:r>
          </a:p>
          <a:p>
            <a:pPr marL="285750" lvl="0" indent="-285750">
              <a:spcBef>
                <a:spcPts val="600"/>
              </a:spcBef>
              <a:buSzPct val="150000"/>
              <a:buBlip>
                <a:blip r:embed="rId3"/>
              </a:buBlip>
            </a:pPr>
            <a:r>
              <a:rPr lang="en-GB" sz="1600" dirty="0">
                <a:solidFill>
                  <a:srgbClr val="000000"/>
                </a:solidFill>
              </a:rPr>
              <a:t>Ex-post audit : </a:t>
            </a:r>
          </a:p>
          <a:p>
            <a:pPr marL="538163" lvl="1" indent="-193675">
              <a:spcBef>
                <a:spcPts val="400"/>
              </a:spcBef>
              <a:buSzPct val="150000"/>
              <a:buFont typeface="Arial" panose="020B0604020202020204" pitchFamily="34" charset="0"/>
              <a:buChar char="."/>
            </a:pPr>
            <a:r>
              <a:rPr lang="en-GB" sz="1300" dirty="0">
                <a:solidFill>
                  <a:srgbClr val="000000"/>
                </a:solidFill>
              </a:rPr>
              <a:t>Specific controls of initiatives or following comments or questions from the final customer</a:t>
            </a:r>
          </a:p>
          <a:p>
            <a:pPr marL="538163" lvl="1" indent="-193675">
              <a:spcBef>
                <a:spcPts val="400"/>
              </a:spcBef>
              <a:buSzPct val="150000"/>
              <a:buFont typeface="Arial" panose="020B0604020202020204" pitchFamily="34" charset="0"/>
              <a:buChar char="."/>
            </a:pPr>
            <a:r>
              <a:rPr lang="en-GB" sz="1300" dirty="0">
                <a:solidFill>
                  <a:srgbClr val="000000"/>
                </a:solidFill>
              </a:rPr>
              <a:t>Control after the closure of a financial period, based on the annual report introduced by the DSO on the differences between budget and actual for :</a:t>
            </a:r>
          </a:p>
          <a:p>
            <a:pPr marL="803275" lvl="2" indent="-195263">
              <a:spcBef>
                <a:spcPts val="400"/>
              </a:spcBef>
              <a:buClr>
                <a:schemeClr val="tx1">
                  <a:lumMod val="50000"/>
                  <a:lumOff val="50000"/>
                </a:schemeClr>
              </a:buClr>
              <a:buSzPct val="150000"/>
              <a:buFont typeface="Arial" panose="020B0604020202020204" pitchFamily="34" charset="0"/>
              <a:buChar char="."/>
            </a:pPr>
            <a:r>
              <a:rPr lang="en-GB" dirty="0">
                <a:solidFill>
                  <a:srgbClr val="000000"/>
                </a:solidFill>
              </a:rPr>
              <a:t>Income from periodic tariffs </a:t>
            </a:r>
            <a:r>
              <a:rPr lang="en-GB" sz="1100" dirty="0">
                <a:solidFill>
                  <a:srgbClr val="000000"/>
                </a:solidFill>
              </a:rPr>
              <a:t>(difference between the actual volumes of gas and electricity distributed and the volumes budgeted)</a:t>
            </a:r>
            <a:r>
              <a:rPr lang="en-GB" dirty="0">
                <a:solidFill>
                  <a:srgbClr val="000000"/>
                </a:solidFill>
              </a:rPr>
              <a:t> : passed on in the tariffs</a:t>
            </a:r>
          </a:p>
          <a:p>
            <a:pPr marL="803275" lvl="2" indent="-195263">
              <a:spcBef>
                <a:spcPts val="400"/>
              </a:spcBef>
              <a:buClr>
                <a:schemeClr val="tx1">
                  <a:lumMod val="50000"/>
                  <a:lumOff val="50000"/>
                </a:schemeClr>
              </a:buClr>
              <a:buSzPct val="150000"/>
              <a:buFont typeface="Arial" panose="020B0604020202020204" pitchFamily="34" charset="0"/>
              <a:buChar char="."/>
            </a:pPr>
            <a:r>
              <a:rPr lang="en-GB" dirty="0">
                <a:solidFill>
                  <a:srgbClr val="000000"/>
                </a:solidFill>
              </a:rPr>
              <a:t>Non-controllable operating income and expenses : passed on in the tariffs</a:t>
            </a:r>
          </a:p>
          <a:p>
            <a:pPr marL="803275" lvl="2" indent="-195263">
              <a:spcBef>
                <a:spcPts val="400"/>
              </a:spcBef>
              <a:buClr>
                <a:schemeClr val="tx1">
                  <a:lumMod val="50000"/>
                  <a:lumOff val="50000"/>
                </a:schemeClr>
              </a:buClr>
              <a:buSzPct val="150000"/>
              <a:buFont typeface="Arial" panose="020B0604020202020204" pitchFamily="34" charset="0"/>
              <a:buChar char="."/>
            </a:pPr>
            <a:r>
              <a:rPr lang="en-GB" dirty="0">
                <a:solidFill>
                  <a:srgbClr val="000000"/>
                </a:solidFill>
              </a:rPr>
              <a:t>Controllable net operating expenses : incurred by associates </a:t>
            </a:r>
            <a:r>
              <a:rPr lang="en-GB" sz="1100" dirty="0">
                <a:solidFill>
                  <a:srgbClr val="000000"/>
                </a:solidFill>
              </a:rPr>
              <a:t>(self-financing capacity) (exception of the volume effect of certain OSP)</a:t>
            </a:r>
            <a:endParaRPr lang="en-GB" dirty="0">
              <a:solidFill>
                <a:srgbClr val="000000"/>
              </a:solidFill>
            </a:endParaRPr>
          </a:p>
          <a:p>
            <a:pPr marL="803275" lvl="2" indent="-195263">
              <a:spcBef>
                <a:spcPts val="400"/>
              </a:spcBef>
              <a:buClr>
                <a:schemeClr val="tx1">
                  <a:lumMod val="50000"/>
                  <a:lumOff val="50000"/>
                </a:schemeClr>
              </a:buClr>
              <a:buSzPct val="150000"/>
              <a:buFont typeface="Arial" panose="020B0604020202020204" pitchFamily="34" charset="0"/>
              <a:buChar char="."/>
            </a:pPr>
            <a:r>
              <a:rPr lang="en-GB" dirty="0"/>
              <a:t>Fair profit margin : </a:t>
            </a:r>
            <a:r>
              <a:rPr lang="en-GB" dirty="0">
                <a:solidFill>
                  <a:srgbClr val="000000"/>
                </a:solidFill>
              </a:rPr>
              <a:t>passed on in the tariffs</a:t>
            </a:r>
            <a:r>
              <a:rPr lang="en-GB" dirty="0"/>
              <a:t>. The difference may be due to the evolution of the RAB </a:t>
            </a:r>
          </a:p>
          <a:p>
            <a:pPr marL="803275" lvl="2" indent="-195263">
              <a:spcBef>
                <a:spcPts val="400"/>
              </a:spcBef>
              <a:buClr>
                <a:schemeClr val="tx1">
                  <a:lumMod val="50000"/>
                  <a:lumOff val="50000"/>
                </a:schemeClr>
              </a:buClr>
              <a:buSzPct val="150000"/>
              <a:buFont typeface="Arial" panose="020B0604020202020204" pitchFamily="34" charset="0"/>
              <a:buChar char="."/>
            </a:pPr>
            <a:r>
              <a:rPr lang="en-GB" dirty="0">
                <a:solidFill>
                  <a:srgbClr val="000000"/>
                </a:solidFill>
              </a:rPr>
              <a:t>Net expenses related to specific projects : by type, spread across the tariffs or supported by associates </a:t>
            </a:r>
          </a:p>
          <a:p>
            <a:pPr marL="538163" lvl="1" indent="-193675">
              <a:spcBef>
                <a:spcPts val="400"/>
              </a:spcBef>
              <a:buSzPct val="150000"/>
              <a:buFont typeface="Arial" panose="020B0604020202020204" pitchFamily="34" charset="0"/>
              <a:buChar char="."/>
            </a:pPr>
            <a:r>
              <a:rPr lang="en-GB" sz="1300" dirty="0">
                <a:solidFill>
                  <a:srgbClr val="000000"/>
                </a:solidFill>
              </a:rPr>
              <a:t>The tariff methodology provides for the integration of these balances in the tariffs in N+2</a:t>
            </a:r>
          </a:p>
          <a:p>
            <a:pPr marL="538163" lvl="1" indent="-193675">
              <a:spcBef>
                <a:spcPts val="400"/>
              </a:spcBef>
              <a:buSzPct val="150000"/>
              <a:buFont typeface="Arial" panose="020B0604020202020204" pitchFamily="34" charset="0"/>
              <a:buChar char="."/>
            </a:pPr>
            <a:r>
              <a:rPr lang="en-GB" sz="1300" dirty="0">
                <a:solidFill>
                  <a:srgbClr val="000000"/>
                </a:solidFill>
              </a:rPr>
              <a:t>The regulatory balances for the period 2008-2014 are recovered progressively as deposits </a:t>
            </a:r>
            <a:r>
              <a:rPr lang="en-GB" sz="1100" dirty="0">
                <a:solidFill>
                  <a:srgbClr val="000000"/>
                </a:solidFill>
              </a:rPr>
              <a:t>(recovery of deposits provided for in the tariff methodologies, but no decision from the CWaPE yet regarding the height of and/or allocation of balances)</a:t>
            </a:r>
          </a:p>
          <a:p>
            <a:pPr marL="538163" lvl="1" indent="-193675">
              <a:spcBef>
                <a:spcPts val="400"/>
              </a:spcBef>
              <a:buSzPct val="150000"/>
              <a:buFont typeface="Arial" panose="020B0604020202020204" pitchFamily="34" charset="0"/>
              <a:buChar char="."/>
            </a:pPr>
            <a:r>
              <a:rPr lang="en-GB" sz="1300" dirty="0">
                <a:solidFill>
                  <a:srgbClr val="000000"/>
                </a:solidFill>
              </a:rPr>
              <a:t>The regulatory balances for the period 2015-2020 have been approved and are recovered progressively </a:t>
            </a:r>
          </a:p>
          <a:p>
            <a:pPr marL="538163" lvl="1" indent="-193675">
              <a:spcBef>
                <a:spcPts val="400"/>
              </a:spcBef>
              <a:buSzPct val="150000"/>
              <a:buFont typeface="Arial" panose="020B0604020202020204" pitchFamily="34" charset="0"/>
              <a:buChar char="."/>
            </a:pPr>
            <a:endParaRPr lang="en-GB" sz="1300" dirty="0">
              <a:solidFill>
                <a:srgbClr val="000000"/>
              </a:solidFill>
            </a:endParaRPr>
          </a:p>
        </p:txBody>
      </p:sp>
      <p:sp>
        <p:nvSpPr>
          <p:cNvPr id="3" name="Titre 2"/>
          <p:cNvSpPr>
            <a:spLocks noGrp="1"/>
          </p:cNvSpPr>
          <p:nvPr>
            <p:ph type="title"/>
          </p:nvPr>
        </p:nvSpPr>
        <p:spPr/>
        <p:txBody>
          <a:bodyPr/>
          <a:lstStyle/>
          <a:p>
            <a:r>
              <a:rPr lang="en-GB" dirty="0">
                <a:cs typeface="Arial" pitchFamily="34" charset="0"/>
              </a:rPr>
              <a:t>Tariff methodology 2019-2023 - </a:t>
            </a:r>
            <a:r>
              <a:rPr lang="en-GB" dirty="0"/>
              <a:t>Regulatory balances</a:t>
            </a:r>
            <a:endParaRPr lang="en-US" dirty="0"/>
          </a:p>
        </p:txBody>
      </p:sp>
    </p:spTree>
    <p:extLst>
      <p:ext uri="{BB962C8B-B14F-4D97-AF65-F5344CB8AC3E}">
        <p14:creationId xmlns:p14="http://schemas.microsoft.com/office/powerpoint/2010/main" val="3024387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1260001"/>
            <a:ext cx="8568952" cy="3452400"/>
          </a:xfrm>
        </p:spPr>
        <p:txBody>
          <a:bodyPr/>
          <a:lstStyle/>
          <a:p>
            <a:pPr marL="285750" indent="-285750">
              <a:buFont typeface="Arial" panose="020B0604020202020204" pitchFamily="34" charset="0"/>
              <a:buChar char="•"/>
            </a:pPr>
            <a:r>
              <a:rPr lang="en-US" dirty="0"/>
              <a:t>Under discussion</a:t>
            </a:r>
          </a:p>
          <a:p>
            <a:pPr marL="285750" indent="-285750">
              <a:spcBef>
                <a:spcPts val="1200"/>
              </a:spcBef>
              <a:buFont typeface="Arial" panose="020B0604020202020204" pitchFamily="34" charset="0"/>
              <a:buChar char="•"/>
            </a:pPr>
            <a:r>
              <a:rPr lang="en-US" dirty="0"/>
              <a:t>Preparatory work started in 2019 :</a:t>
            </a:r>
          </a:p>
          <a:p>
            <a:pPr marL="717550" lvl="1" indent="-266700">
              <a:spcBef>
                <a:spcPts val="1200"/>
              </a:spcBef>
              <a:buFont typeface="Courier New" panose="02070309020205020404" pitchFamily="49" charset="0"/>
              <a:buChar char="o"/>
            </a:pPr>
            <a:r>
              <a:rPr lang="en-US" sz="1500" dirty="0"/>
              <a:t>DSO performance indicators </a:t>
            </a:r>
            <a:r>
              <a:rPr lang="en-US" sz="1200" dirty="0"/>
              <a:t>(identification and definition of performance indicators through guidelines) </a:t>
            </a:r>
          </a:p>
          <a:p>
            <a:pPr marL="717550" lvl="1" indent="-266700">
              <a:spcBef>
                <a:spcPts val="1200"/>
              </a:spcBef>
              <a:buFont typeface="Courier New" panose="02070309020205020404" pitchFamily="49" charset="0"/>
              <a:buChar char="o"/>
            </a:pPr>
            <a:r>
              <a:rPr lang="en-US" sz="1500" dirty="0"/>
              <a:t>Study on the macro-economic evolution of electricity and gas distribution sectors in Wallonia </a:t>
            </a:r>
            <a:r>
              <a:rPr lang="en-US" sz="1200" dirty="0"/>
              <a:t>(analysis and quantification of the impact of the evolutions which will have an influence on the job/activity/missions of the DSOs in order to determine for each energy vector a cost evolution factor for the Walloon DSOs)</a:t>
            </a:r>
          </a:p>
          <a:p>
            <a:pPr marL="717550" lvl="1" indent="-266700">
              <a:spcBef>
                <a:spcPts val="1200"/>
              </a:spcBef>
              <a:buFont typeface="Courier New" panose="02070309020205020404" pitchFamily="49" charset="0"/>
              <a:buChar char="o"/>
            </a:pPr>
            <a:r>
              <a:rPr lang="en-US" dirty="0"/>
              <a:t>Study on the measurement of DSO efficiency </a:t>
            </a:r>
            <a:r>
              <a:rPr lang="en-US" sz="1200" dirty="0"/>
              <a:t>(proposal for an appropriate method of measuring the individual efficiency of Walloon DSOs to replace the efficiency factor common to all DSOs by an individual factor for the period 2024-2028)</a:t>
            </a:r>
          </a:p>
          <a:p>
            <a:pPr marL="717550" lvl="1" indent="-266700">
              <a:spcBef>
                <a:spcPts val="1200"/>
              </a:spcBef>
              <a:buFont typeface="Courier New" panose="02070309020205020404" pitchFamily="49" charset="0"/>
              <a:buChar char="o"/>
            </a:pPr>
            <a:r>
              <a:rPr lang="en-US" dirty="0"/>
              <a:t>Study on the evolution of low voltage electricity distribution tariffs </a:t>
            </a:r>
            <a:r>
              <a:rPr lang="en-US" sz="1200" dirty="0"/>
              <a:t>(determination of the priority objectives of the future tariff methodology and identification of the different tariff structures - reflection on the applicable time slots)</a:t>
            </a:r>
          </a:p>
          <a:p>
            <a:pPr marL="714375" lvl="1" indent="149225">
              <a:buFont typeface="Arial" panose="020B0604020202020204" pitchFamily="34" charset="0"/>
              <a:buChar char="•"/>
            </a:pPr>
            <a:endParaRPr lang="en-US" sz="1400" dirty="0"/>
          </a:p>
          <a:p>
            <a:pPr marL="714375" lvl="1" indent="149225">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Titre 2"/>
          <p:cNvSpPr>
            <a:spLocks noGrp="1"/>
          </p:cNvSpPr>
          <p:nvPr>
            <p:ph type="title"/>
          </p:nvPr>
        </p:nvSpPr>
        <p:spPr/>
        <p:txBody>
          <a:bodyPr/>
          <a:lstStyle/>
          <a:p>
            <a:r>
              <a:rPr lang="en-US" dirty="0"/>
              <a:t>Future developments : methodology 2024-2028</a:t>
            </a:r>
          </a:p>
        </p:txBody>
      </p:sp>
    </p:spTree>
    <p:extLst>
      <p:ext uri="{BB962C8B-B14F-4D97-AF65-F5344CB8AC3E}">
        <p14:creationId xmlns:p14="http://schemas.microsoft.com/office/powerpoint/2010/main" val="575133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457200" indent="-457200">
              <a:lnSpc>
                <a:spcPct val="150000"/>
              </a:lnSpc>
              <a:buFont typeface="+mj-lt"/>
              <a:buAutoNum type="arabicPeriod"/>
            </a:pPr>
            <a:r>
              <a:rPr lang="en-US" dirty="0"/>
              <a:t>Company and business overview</a:t>
            </a:r>
          </a:p>
          <a:p>
            <a:pPr marL="457200" indent="-457200">
              <a:lnSpc>
                <a:spcPct val="150000"/>
              </a:lnSpc>
              <a:buFont typeface="+mj-lt"/>
              <a:buAutoNum type="arabicPeriod"/>
            </a:pPr>
            <a:r>
              <a:rPr lang="en-US" dirty="0"/>
              <a:t>Regulatory framework</a:t>
            </a:r>
          </a:p>
          <a:p>
            <a:pPr marL="457200" indent="-457200">
              <a:lnSpc>
                <a:spcPct val="150000"/>
              </a:lnSpc>
              <a:buFont typeface="+mj-lt"/>
              <a:buAutoNum type="arabicPeriod"/>
            </a:pPr>
            <a:r>
              <a:rPr lang="en-US" b="1" dirty="0">
                <a:solidFill>
                  <a:srgbClr val="05AADA"/>
                </a:solidFill>
              </a:rPr>
              <a:t>Financials</a:t>
            </a:r>
          </a:p>
          <a:p>
            <a:pPr marL="457200" indent="-457200">
              <a:lnSpc>
                <a:spcPct val="150000"/>
              </a:lnSpc>
              <a:buFont typeface="+mj-lt"/>
              <a:buAutoNum type="arabicPeriod"/>
            </a:pPr>
            <a:r>
              <a:rPr lang="en-US" dirty="0"/>
              <a:t>Strategic plan 2021-2023</a:t>
            </a:r>
          </a:p>
        </p:txBody>
      </p:sp>
      <p:sp>
        <p:nvSpPr>
          <p:cNvPr id="3" name="Titre 2"/>
          <p:cNvSpPr>
            <a:spLocks noGrp="1"/>
          </p:cNvSpPr>
          <p:nvPr>
            <p:ph type="title"/>
          </p:nvPr>
        </p:nvSpPr>
        <p:spPr/>
        <p:txBody>
          <a:bodyPr/>
          <a:lstStyle/>
          <a:p>
            <a:r>
              <a:rPr lang="fr-BE" dirty="0"/>
              <a:t>Table of contents	</a:t>
            </a:r>
            <a:endParaRPr lang="en-US" dirty="0"/>
          </a:p>
        </p:txBody>
      </p:sp>
    </p:spTree>
    <p:extLst>
      <p:ext uri="{BB962C8B-B14F-4D97-AF65-F5344CB8AC3E}">
        <p14:creationId xmlns:p14="http://schemas.microsoft.com/office/powerpoint/2010/main" val="195317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a:t>3. </a:t>
            </a:r>
            <a:r>
              <a:rPr lang="en-US" dirty="0"/>
              <a:t>Financials</a:t>
            </a:r>
          </a:p>
        </p:txBody>
      </p:sp>
      <p:pic>
        <p:nvPicPr>
          <p:cNvPr id="5" name="Picture 7" descr="coût énergie.jpg"/>
          <p:cNvPicPr>
            <a:picLocks noChangeAspect="1"/>
          </p:cNvPicPr>
          <p:nvPr/>
        </p:nvPicPr>
        <p:blipFill>
          <a:blip r:embed="rId3" cstate="print"/>
          <a:stretch>
            <a:fillRect/>
          </a:stretch>
        </p:blipFill>
        <p:spPr>
          <a:xfrm>
            <a:off x="3347864" y="2661274"/>
            <a:ext cx="3312368" cy="1728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0495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3604820060"/>
              </p:ext>
            </p:extLst>
          </p:nvPr>
        </p:nvGraphicFramePr>
        <p:xfrm>
          <a:off x="647700" y="1260475"/>
          <a:ext cx="8100766" cy="3680408"/>
        </p:xfrm>
        <a:graphic>
          <a:graphicData uri="http://schemas.openxmlformats.org/drawingml/2006/table">
            <a:tbl>
              <a:tblPr/>
              <a:tblGrid>
                <a:gridCol w="2289036">
                  <a:extLst>
                    <a:ext uri="{9D8B030D-6E8A-4147-A177-3AD203B41FA5}">
                      <a16:colId xmlns:a16="http://schemas.microsoft.com/office/drawing/2014/main" val="20000"/>
                    </a:ext>
                  </a:extLst>
                </a:gridCol>
                <a:gridCol w="843176">
                  <a:extLst>
                    <a:ext uri="{9D8B030D-6E8A-4147-A177-3AD203B41FA5}">
                      <a16:colId xmlns:a16="http://schemas.microsoft.com/office/drawing/2014/main" val="20001"/>
                    </a:ext>
                  </a:extLst>
                </a:gridCol>
                <a:gridCol w="918720">
                  <a:extLst>
                    <a:ext uri="{9D8B030D-6E8A-4147-A177-3AD203B41FA5}">
                      <a16:colId xmlns:a16="http://schemas.microsoft.com/office/drawing/2014/main" val="20002"/>
                    </a:ext>
                  </a:extLst>
                </a:gridCol>
                <a:gridCol w="2289036">
                  <a:extLst>
                    <a:ext uri="{9D8B030D-6E8A-4147-A177-3AD203B41FA5}">
                      <a16:colId xmlns:a16="http://schemas.microsoft.com/office/drawing/2014/main" val="20003"/>
                    </a:ext>
                  </a:extLst>
                </a:gridCol>
                <a:gridCol w="880399">
                  <a:extLst>
                    <a:ext uri="{9D8B030D-6E8A-4147-A177-3AD203B41FA5}">
                      <a16:colId xmlns:a16="http://schemas.microsoft.com/office/drawing/2014/main" val="20004"/>
                    </a:ext>
                  </a:extLst>
                </a:gridCol>
                <a:gridCol w="880399">
                  <a:extLst>
                    <a:ext uri="{9D8B030D-6E8A-4147-A177-3AD203B41FA5}">
                      <a16:colId xmlns:a16="http://schemas.microsoft.com/office/drawing/2014/main" val="20005"/>
                    </a:ext>
                  </a:extLst>
                </a:gridCol>
              </a:tblGrid>
              <a:tr h="2337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100" b="0" i="0" u="none" strike="noStrike" cap="none" normalizeH="0" baseline="0" dirty="0">
                          <a:ln>
                            <a:noFill/>
                          </a:ln>
                          <a:solidFill>
                            <a:schemeClr val="tx1"/>
                          </a:solidFill>
                          <a:effectLst/>
                          <a:latin typeface="Calibri" pitchFamily="34" charset="0"/>
                          <a:ea typeface="ＭＳ Ｐゴシック"/>
                          <a:cs typeface="ＭＳ Ｐゴシック"/>
                        </a:rPr>
                        <a:t>In M€</a:t>
                      </a:r>
                      <a:endParaRPr kumimoji="0" lang="fr-FR" sz="1100" b="0" i="0" u="none" strike="noStrike" cap="none" normalizeH="0" baseline="0" dirty="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74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noProof="0">
                          <a:ln>
                            <a:noFill/>
                          </a:ln>
                          <a:solidFill>
                            <a:srgbClr val="34B4E4"/>
                          </a:solidFill>
                          <a:effectLst/>
                          <a:latin typeface="Calibri" pitchFamily="34" charset="0"/>
                          <a:ea typeface="ＭＳ Ｐゴシック"/>
                          <a:cs typeface="ＭＳ Ｐゴシック"/>
                        </a:rPr>
                        <a:t>Income statement</a:t>
                      </a: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noProof="0" dirty="0">
                          <a:ln>
                            <a:noFill/>
                          </a:ln>
                          <a:solidFill>
                            <a:srgbClr val="57666F"/>
                          </a:solidFill>
                          <a:effectLst/>
                          <a:latin typeface="Calibri" pitchFamily="34" charset="0"/>
                          <a:ea typeface="ＭＳ Ｐゴシック"/>
                          <a:cs typeface="ＭＳ Ｐゴシック"/>
                        </a:rPr>
                        <a:t>        2020</a:t>
                      </a: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noProof="0" dirty="0">
                          <a:ln>
                            <a:noFill/>
                          </a:ln>
                          <a:solidFill>
                            <a:srgbClr val="57666F"/>
                          </a:solidFill>
                          <a:effectLst/>
                          <a:latin typeface="Calibri" pitchFamily="34" charset="0"/>
                          <a:ea typeface="ＭＳ Ｐゴシック"/>
                          <a:cs typeface="ＭＳ Ｐゴシック"/>
                        </a:rPr>
                        <a:t>        2021</a:t>
                      </a: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noProof="0">
                          <a:ln>
                            <a:noFill/>
                          </a:ln>
                          <a:solidFill>
                            <a:srgbClr val="34B4E4"/>
                          </a:solidFill>
                          <a:effectLst/>
                          <a:latin typeface="Calibri" pitchFamily="34" charset="0"/>
                          <a:ea typeface="ＭＳ Ｐゴシック"/>
                          <a:cs typeface="ＭＳ Ｐゴシック"/>
                        </a:rPr>
                        <a:t>Balance sheet</a:t>
                      </a: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noProof="0" dirty="0">
                          <a:ln>
                            <a:noFill/>
                          </a:ln>
                          <a:solidFill>
                            <a:srgbClr val="57666F"/>
                          </a:solidFill>
                          <a:effectLst/>
                          <a:latin typeface="Calibri" pitchFamily="34" charset="0"/>
                          <a:ea typeface="ＭＳ Ｐゴシック"/>
                          <a:cs typeface="ＭＳ Ｐゴシック"/>
                        </a:rPr>
                        <a:t>        2020</a:t>
                      </a: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noProof="0" dirty="0">
                          <a:ln>
                            <a:noFill/>
                          </a:ln>
                          <a:solidFill>
                            <a:srgbClr val="57666F"/>
                          </a:solidFill>
                          <a:effectLst/>
                          <a:latin typeface="Calibri" pitchFamily="34" charset="0"/>
                          <a:ea typeface="ＭＳ Ｐゴシック"/>
                          <a:cs typeface="ＭＳ Ｐゴシック"/>
                        </a:rPr>
                        <a:t>        2021</a:t>
                      </a: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4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rPr>
                        <a:t>Total operating income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noProof="0">
                          <a:ln>
                            <a:noFill/>
                          </a:ln>
                          <a:solidFill>
                            <a:schemeClr val="tx1"/>
                          </a:solidFill>
                          <a:effectLst/>
                          <a:latin typeface="Calibri" pitchFamily="34" charset="0"/>
                          <a:ea typeface="ＭＳ Ｐゴシック"/>
                          <a:cs typeface="ＭＳ Ｐゴシック"/>
                        </a:rPr>
                        <a:t>(Turnover and other operating income including rate rgulated balances)</a:t>
                      </a: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1,249</a:t>
                      </a: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1,302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Total Current Assets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      </a:t>
                      </a:r>
                      <a:r>
                        <a:rPr kumimoji="0" lang="en-US" sz="1100" b="0" i="0" u="none" strike="noStrike" cap="none" normalizeH="0" baseline="0" noProof="0" dirty="0">
                          <a:ln>
                            <a:noFill/>
                          </a:ln>
                          <a:solidFill>
                            <a:schemeClr val="tx1"/>
                          </a:solidFill>
                          <a:effectLst/>
                          <a:latin typeface="Calibri" pitchFamily="34" charset="0"/>
                          <a:ea typeface="ＭＳ Ｐゴシック"/>
                          <a:cs typeface="ＭＳ Ｐゴシック"/>
                        </a:rPr>
                        <a:t>incl. CASH</a:t>
                      </a: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noProof="0" dirty="0">
                          <a:ln>
                            <a:noFill/>
                          </a:ln>
                          <a:solidFill>
                            <a:schemeClr val="tx1"/>
                          </a:solidFill>
                          <a:effectLst/>
                          <a:latin typeface="Calibri" pitchFamily="34" charset="0"/>
                          <a:ea typeface="ＭＳ Ｐゴシック"/>
                          <a:cs typeface="ＭＳ Ｐゴシック"/>
                        </a:rPr>
                        <a:t>389</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noProof="0" dirty="0">
                          <a:ln>
                            <a:noFill/>
                          </a:ln>
                          <a:solidFill>
                            <a:schemeClr val="tx1"/>
                          </a:solidFill>
                          <a:effectLst/>
                          <a:latin typeface="Calibri" pitchFamily="34" charset="0"/>
                          <a:ea typeface="ＭＳ Ｐゴシック"/>
                          <a:cs typeface="ＭＳ Ｐゴシック"/>
                        </a:rPr>
                        <a:t>73</a:t>
                      </a: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noProof="0" dirty="0">
                          <a:ln>
                            <a:noFill/>
                          </a:ln>
                          <a:solidFill>
                            <a:schemeClr val="tx1"/>
                          </a:solidFill>
                          <a:effectLst/>
                          <a:latin typeface="Calibri" pitchFamily="34" charset="0"/>
                          <a:ea typeface="ＭＳ Ｐゴシック"/>
                          <a:cs typeface="ＭＳ Ｐゴシック"/>
                        </a:rPr>
                        <a:t>616</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noProof="0" dirty="0">
                          <a:ln>
                            <a:noFill/>
                          </a:ln>
                          <a:solidFill>
                            <a:schemeClr val="tx1"/>
                          </a:solidFill>
                          <a:effectLst/>
                          <a:latin typeface="Calibri" pitchFamily="34" charset="0"/>
                          <a:ea typeface="ＭＳ Ｐゴシック"/>
                          <a:cs typeface="ＭＳ Ｐゴシック"/>
                        </a:rPr>
                        <a:t>216</a:t>
                      </a: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257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rPr>
                        <a:t>EBITDA</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471</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476</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Total Non Current Assets</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4,264</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4,318</a:t>
                      </a: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85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rPr>
                        <a:t>EBIT</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259</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291</a:t>
                      </a:r>
                    </a:p>
                  </a:txBody>
                  <a:tcPr marT="45713" marB="45713" horzOverflow="overflow">
                    <a:lnL>
                      <a:noFill/>
                    </a:lnL>
                    <a:lnR>
                      <a:noFill/>
                    </a:lnR>
                    <a:lnT>
                      <a:noFill/>
                    </a:lnT>
                    <a:lnB>
                      <a:noFill/>
                    </a:lnB>
                    <a:lnTlToBr>
                      <a:noFill/>
                    </a:lnTlToBr>
                    <a:lnBlToTr>
                      <a:noFill/>
                    </a:lnBlToTr>
                    <a:noFill/>
                  </a:tcPr>
                </a:tc>
                <a:tc>
                  <a:txBody>
                    <a:bodyPr/>
                    <a:lstStyle/>
                    <a:p>
                      <a:r>
                        <a:rPr lang="en-US" sz="1200" b="1" noProof="0" dirty="0">
                          <a:solidFill>
                            <a:schemeClr val="tx1"/>
                          </a:solidFill>
                          <a:latin typeface="Calibri" panose="020F0502020204030204" pitchFamily="34" charset="0"/>
                        </a:rPr>
                        <a:t>T</a:t>
                      </a:r>
                      <a:r>
                        <a:rPr kumimoji="0" lang="en-US" sz="1200" b="1" i="0" u="none" strike="noStrike" kern="1200" cap="none" normalizeH="0" baseline="0" noProof="0" dirty="0">
                          <a:ln>
                            <a:noFill/>
                          </a:ln>
                          <a:solidFill>
                            <a:schemeClr val="tx1"/>
                          </a:solidFill>
                          <a:effectLst/>
                          <a:latin typeface="Calibri" panose="020F0502020204030204" pitchFamily="34" charset="0"/>
                          <a:ea typeface="ＭＳ Ｐゴシック"/>
                          <a:cs typeface="ＭＳ Ｐゴシック"/>
                        </a:rPr>
                        <a:t>otal Assets </a:t>
                      </a:r>
                      <a:r>
                        <a:rPr lang="en-US" sz="1000" noProof="0" dirty="0">
                          <a:solidFill>
                            <a:schemeClr val="tx1"/>
                          </a:solidFill>
                        </a:rPr>
                        <a:t>(excluding rate regulated balances)</a:t>
                      </a:r>
                    </a:p>
                  </a:txBody>
                  <a:tcPr marT="45713" marB="45713" horzOverflow="overflow">
                    <a:lnL>
                      <a:noFill/>
                    </a:lnL>
                    <a:lnR>
                      <a:noFill/>
                    </a:lnR>
                    <a:lnT>
                      <a:noFill/>
                    </a:lnT>
                    <a:lnB>
                      <a:noFill/>
                    </a:lnB>
                    <a:lnTlToBr>
                      <a:noFill/>
                    </a:lnTlToBr>
                    <a:lnBlToTr>
                      <a:noFill/>
                    </a:lnBlToTr>
                    <a:noFill/>
                  </a:tcPr>
                </a:tc>
                <a:tc>
                  <a:txBody>
                    <a:bodyPr/>
                    <a:lstStyle/>
                    <a:p>
                      <a:pPr algn="r"/>
                      <a:r>
                        <a:rPr lang="en-US" sz="1200" b="1" noProof="0" dirty="0">
                          <a:solidFill>
                            <a:schemeClr val="tx1"/>
                          </a:solidFill>
                          <a:latin typeface="Calibri" panose="020F0502020204030204" pitchFamily="34" charset="0"/>
                        </a:rPr>
                        <a:t>4,653</a:t>
                      </a:r>
                    </a:p>
                  </a:txBody>
                  <a:tcPr marT="45713" marB="45713" horzOverflow="overflow">
                    <a:lnL>
                      <a:noFill/>
                    </a:lnL>
                    <a:lnR>
                      <a:noFill/>
                    </a:lnR>
                    <a:lnT>
                      <a:noFill/>
                    </a:lnT>
                    <a:lnB>
                      <a:noFill/>
                    </a:lnB>
                    <a:lnTlToBr>
                      <a:noFill/>
                    </a:lnTlToBr>
                    <a:lnBlToTr>
                      <a:noFill/>
                    </a:lnBlToTr>
                    <a:noFill/>
                  </a:tcPr>
                </a:tc>
                <a:tc>
                  <a:txBody>
                    <a:bodyPr/>
                    <a:lstStyle/>
                    <a:p>
                      <a:pPr algn="r"/>
                      <a:r>
                        <a:rPr lang="en-US" sz="1200" b="1" noProof="0" dirty="0">
                          <a:solidFill>
                            <a:schemeClr val="tx1"/>
                          </a:solidFill>
                          <a:latin typeface="Calibri" panose="020F0502020204030204" pitchFamily="34" charset="0"/>
                        </a:rPr>
                        <a:t>4,934</a:t>
                      </a: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57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rPr>
                        <a:t>Financial Result</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-35</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-19</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noProof="0" dirty="0">
                          <a:ln>
                            <a:noFill/>
                          </a:ln>
                          <a:solidFill>
                            <a:schemeClr val="tx1"/>
                          </a:solidFill>
                          <a:effectLst/>
                          <a:latin typeface="Calibri" pitchFamily="34" charset="0"/>
                          <a:ea typeface="ＭＳ Ｐゴシック"/>
                          <a:cs typeface="ＭＳ Ｐゴシック"/>
                        </a:rPr>
                        <a:t>Total Assets</a:t>
                      </a:r>
                    </a:p>
                  </a:txBody>
                  <a:tcPr marT="45713" marB="45713" horzOverflow="overflow">
                    <a:lnL>
                      <a:noFill/>
                    </a:lnL>
                    <a:lnR>
                      <a:noFill/>
                    </a:lnR>
                    <a:lnT>
                      <a:noFill/>
                    </a:lnT>
                    <a:lnB>
                      <a:noFill/>
                    </a:lnB>
                    <a:lnTlToBr>
                      <a:noFill/>
                    </a:lnTlToBr>
                    <a:lnBlToTr>
                      <a:noFill/>
                    </a:lnBlToTr>
                    <a:noFill/>
                  </a:tcPr>
                </a:tc>
                <a:tc>
                  <a:txBody>
                    <a:bodyPr/>
                    <a:lstStyle/>
                    <a:p>
                      <a:pPr algn="r"/>
                      <a:r>
                        <a:rPr lang="en-US" sz="1200" b="1" i="0" u="none" strike="noStrike" kern="1200" baseline="0" noProof="0" dirty="0">
                          <a:solidFill>
                            <a:schemeClr val="tx1"/>
                          </a:solidFill>
                          <a:latin typeface="Calibri" panose="020F0502020204030204" pitchFamily="34" charset="0"/>
                          <a:ea typeface="+mn-ea"/>
                          <a:cs typeface="+mn-cs"/>
                        </a:rPr>
                        <a:t>4,768</a:t>
                      </a:r>
                    </a:p>
                  </a:txBody>
                  <a:tcPr marT="45713" marB="45713" horzOverflow="overflow">
                    <a:lnL>
                      <a:noFill/>
                    </a:lnL>
                    <a:lnR>
                      <a:noFill/>
                    </a:lnR>
                    <a:lnT>
                      <a:noFill/>
                    </a:lnT>
                    <a:lnB>
                      <a:noFill/>
                    </a:lnB>
                    <a:lnTlToBr>
                      <a:noFill/>
                    </a:lnTlToBr>
                    <a:lnBlToTr>
                      <a:noFill/>
                    </a:lnBlToTr>
                    <a:noFill/>
                  </a:tcPr>
                </a:tc>
                <a:tc>
                  <a:txBody>
                    <a:bodyPr/>
                    <a:lstStyle/>
                    <a:p>
                      <a:pPr algn="r"/>
                      <a:r>
                        <a:rPr lang="en-US" sz="1200" b="1" i="0" u="none" strike="noStrike" kern="1200" baseline="0" noProof="0" dirty="0">
                          <a:solidFill>
                            <a:schemeClr val="tx1"/>
                          </a:solidFill>
                          <a:latin typeface="Calibri" panose="020F0502020204030204" pitchFamily="34" charset="0"/>
                          <a:ea typeface="+mn-ea"/>
                          <a:cs typeface="+mn-cs"/>
                        </a:rPr>
                        <a:t>5,022</a:t>
                      </a: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57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rPr>
                        <a:t>Net Profit</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170</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194</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rPr>
                        <a:t>Financial debt</a:t>
                      </a:r>
                    </a:p>
                  </a:txBody>
                  <a:tcPr marT="45713" marB="45713" horzOverflow="overflow">
                    <a:lnL>
                      <a:noFill/>
                    </a:lnL>
                    <a:lnR>
                      <a:noFill/>
                    </a:lnR>
                    <a:lnT>
                      <a:noFill/>
                    </a:lnT>
                    <a:lnB>
                      <a:noFill/>
                    </a:lnB>
                    <a:lnTlToBr>
                      <a:noFill/>
                    </a:lnTlToBr>
                    <a:lnBlToTr>
                      <a:noFill/>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noProof="0" dirty="0">
                          <a:solidFill>
                            <a:schemeClr val="tx1"/>
                          </a:solidFill>
                          <a:latin typeface="Calibri" panose="020F0502020204030204" pitchFamily="34" charset="0"/>
                          <a:ea typeface="+mn-ea"/>
                          <a:cs typeface="+mn-cs"/>
                        </a:rPr>
                        <a:t>2,255</a:t>
                      </a:r>
                    </a:p>
                  </a:txBody>
                  <a:tcPr marT="45713" marB="45713" horzOverflow="overflow">
                    <a:lnL>
                      <a:noFill/>
                    </a:lnL>
                    <a:lnR>
                      <a:noFill/>
                    </a:lnR>
                    <a:lnT>
                      <a:noFill/>
                    </a:lnT>
                    <a:lnB>
                      <a:noFill/>
                    </a:lnB>
                    <a:lnTlToBr>
                      <a:noFill/>
                    </a:lnTlToBr>
                    <a:lnBlToTr>
                      <a:noFill/>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noProof="0" dirty="0">
                          <a:solidFill>
                            <a:schemeClr val="tx1"/>
                          </a:solidFill>
                          <a:latin typeface="Calibri" panose="020F0502020204030204" pitchFamily="34" charset="0"/>
                          <a:ea typeface="+mn-ea"/>
                          <a:cs typeface="+mn-cs"/>
                        </a:rPr>
                        <a:t>2,293</a:t>
                      </a: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44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rPr>
                        <a:t>Global Income Profit Result</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197</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177</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rPr>
                        <a:t>Total Shareholders’ Equity</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1,860</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1,967</a:t>
                      </a: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537682">
                <a:tc>
                  <a:txBody>
                    <a:bodyPr/>
                    <a:lstStyle/>
                    <a:p>
                      <a:endParaRPr lang="en-US" sz="1200" noProof="0">
                        <a:solidFill>
                          <a:schemeClr val="tx1"/>
                        </a:solidFill>
                      </a:endParaRPr>
                    </a:p>
                  </a:txBody>
                  <a:tcPr marT="45713" marB="45713" horzOverflow="overflow">
                    <a:lnL>
                      <a:noFill/>
                    </a:lnL>
                    <a:lnR>
                      <a:noFill/>
                    </a:lnR>
                    <a:lnT>
                      <a:noFill/>
                    </a:lnT>
                    <a:lnB>
                      <a:noFill/>
                    </a:lnB>
                    <a:lnTlToBr>
                      <a:noFill/>
                    </a:lnTlToBr>
                    <a:lnBlToTr>
                      <a:noFill/>
                    </a:lnBlToTr>
                    <a:noFill/>
                  </a:tcPr>
                </a:tc>
                <a:tc>
                  <a:txBody>
                    <a:bodyPr/>
                    <a:lstStyle/>
                    <a:p>
                      <a:pPr algn="r"/>
                      <a:endParaRPr lang="en-US" sz="1200" noProof="0">
                        <a:solidFill>
                          <a:schemeClr val="tx1"/>
                        </a:solidFill>
                      </a:endParaRPr>
                    </a:p>
                  </a:txBody>
                  <a:tcPr marT="45713" marB="45713" horzOverflow="overflow">
                    <a:lnL>
                      <a:noFill/>
                    </a:lnL>
                    <a:lnR>
                      <a:noFill/>
                    </a:lnR>
                    <a:lnT>
                      <a:noFill/>
                    </a:lnT>
                    <a:lnB>
                      <a:noFill/>
                    </a:lnB>
                    <a:lnTlToBr>
                      <a:noFill/>
                    </a:lnTlToBr>
                    <a:lnBlToTr>
                      <a:noFill/>
                    </a:lnBlToTr>
                    <a:noFill/>
                  </a:tcPr>
                </a:tc>
                <a:tc>
                  <a:txBody>
                    <a:bodyPr/>
                    <a:lstStyle/>
                    <a:p>
                      <a:pPr algn="r"/>
                      <a:endParaRPr lang="en-US" sz="1200" noProof="0">
                        <a:solidFill>
                          <a:schemeClr val="tx1"/>
                        </a:solidFill>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noProof="0">
                          <a:ln>
                            <a:noFill/>
                          </a:ln>
                          <a:solidFill>
                            <a:schemeClr val="tx1"/>
                          </a:solidFill>
                          <a:effectLst/>
                          <a:latin typeface="Calibri" pitchFamily="34" charset="0"/>
                          <a:ea typeface="ＭＳ Ｐゴシック"/>
                          <a:cs typeface="ＭＳ Ｐゴシック"/>
                        </a:rPr>
                        <a:t>Total Liabilities &amp; Equity </a:t>
                      </a:r>
                      <a:r>
                        <a:rPr lang="en-US" sz="1050" noProof="0">
                          <a:solidFill>
                            <a:schemeClr val="tx1"/>
                          </a:solidFill>
                        </a:rPr>
                        <a:t>(excluding rate regulated balances)</a:t>
                      </a:r>
                      <a:endParaRPr kumimoji="0" lang="en-US" sz="1050" b="1" i="0" u="none" strike="noStrike" cap="none" normalizeH="0" baseline="0" noProof="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a:ln>
                            <a:noFill/>
                          </a:ln>
                          <a:solidFill>
                            <a:schemeClr val="tx1"/>
                          </a:solidFill>
                          <a:effectLst/>
                          <a:latin typeface="Calibri" pitchFamily="34" charset="0"/>
                          <a:ea typeface="ＭＳ Ｐゴシック"/>
                          <a:cs typeface="ＭＳ Ｐゴシック"/>
                        </a:rPr>
                        <a:t>4,737</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a:ln>
                            <a:noFill/>
                          </a:ln>
                          <a:solidFill>
                            <a:schemeClr val="tx1"/>
                          </a:solidFill>
                          <a:effectLst/>
                          <a:latin typeface="Calibri" pitchFamily="34" charset="0"/>
                          <a:ea typeface="ＭＳ Ｐゴシック"/>
                          <a:cs typeface="ＭＳ Ｐゴシック"/>
                        </a:rPr>
                        <a:t>5,017</a:t>
                      </a: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57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noProof="0">
                          <a:ln>
                            <a:noFill/>
                          </a:ln>
                          <a:solidFill>
                            <a:schemeClr val="tx1"/>
                          </a:solidFill>
                          <a:effectLst/>
                          <a:latin typeface="Calibri" pitchFamily="34" charset="0"/>
                          <a:ea typeface="ＭＳ Ｐゴシック"/>
                          <a:cs typeface="ＭＳ Ｐゴシック"/>
                        </a:rPr>
                        <a:t>Total Liabilities &amp; Equity</a:t>
                      </a:r>
                      <a:endParaRPr kumimoji="0" lang="en-US" sz="1050" b="1" i="0" u="none" strike="noStrike" cap="none" normalizeH="0" baseline="0" noProof="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noProof="0" dirty="0">
                          <a:ln>
                            <a:noFill/>
                          </a:ln>
                          <a:solidFill>
                            <a:schemeClr val="tx1"/>
                          </a:solidFill>
                          <a:effectLst/>
                          <a:latin typeface="Calibri" pitchFamily="34" charset="0"/>
                          <a:ea typeface="ＭＳ Ｐゴシック"/>
                          <a:cs typeface="ＭＳ Ｐゴシック"/>
                        </a:rPr>
                        <a:t>4,768</a:t>
                      </a: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noProof="0" dirty="0">
                          <a:ln>
                            <a:noFill/>
                          </a:ln>
                          <a:solidFill>
                            <a:schemeClr val="tx1"/>
                          </a:solidFill>
                          <a:effectLst/>
                          <a:latin typeface="Calibri" pitchFamily="34" charset="0"/>
                          <a:ea typeface="ＭＳ Ｐゴシック"/>
                          <a:cs typeface="ＭＳ Ｐゴシック"/>
                        </a:rPr>
                        <a:t>5,022</a:t>
                      </a: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 name="Titre 2"/>
          <p:cNvSpPr>
            <a:spLocks noGrp="1"/>
          </p:cNvSpPr>
          <p:nvPr>
            <p:ph type="title"/>
          </p:nvPr>
        </p:nvSpPr>
        <p:spPr/>
        <p:txBody>
          <a:bodyPr/>
          <a:lstStyle/>
          <a:p>
            <a:r>
              <a:rPr lang="en-US" dirty="0">
                <a:latin typeface="Arial" pitchFamily="34" charset="0"/>
                <a:cs typeface="Arial" pitchFamily="34" charset="0"/>
              </a:rPr>
              <a:t>Summary financials 2021 (actuals) </a:t>
            </a:r>
            <a:br>
              <a:rPr lang="en-US" dirty="0">
                <a:latin typeface="Arial" pitchFamily="34" charset="0"/>
                <a:cs typeface="Arial" pitchFamily="34" charset="0"/>
              </a:rPr>
            </a:br>
            <a:r>
              <a:rPr lang="en-US" sz="2000" dirty="0">
                <a:solidFill>
                  <a:schemeClr val="tx1"/>
                </a:solidFill>
                <a:latin typeface="Arial" pitchFamily="34" charset="0"/>
                <a:cs typeface="Arial" pitchFamily="34" charset="0"/>
              </a:rPr>
              <a:t>Economic Group ORES/DSO (IFRS)</a:t>
            </a:r>
            <a:endParaRPr lang="en-US" sz="2000" dirty="0">
              <a:solidFill>
                <a:schemeClr val="tx1"/>
              </a:solidFill>
            </a:endParaRPr>
          </a:p>
        </p:txBody>
      </p:sp>
    </p:spTree>
    <p:extLst>
      <p:ext uri="{BB962C8B-B14F-4D97-AF65-F5344CB8AC3E}">
        <p14:creationId xmlns:p14="http://schemas.microsoft.com/office/powerpoint/2010/main" val="376114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lstStyle/>
          <a:p>
            <a:pPr>
              <a:spcBef>
                <a:spcPts val="150"/>
              </a:spcBef>
            </a:pPr>
            <a:r>
              <a:rPr lang="en-US" sz="1400" i="1" dirty="0"/>
              <a:t>This presentation contains confidential information and none of its content (or any part thereof) may be modified, reproduced or distributed to any other person in any form or by any means, directly or indirectly, without the prior written consent of ORES cs.</a:t>
            </a:r>
          </a:p>
          <a:p>
            <a:pPr>
              <a:spcBef>
                <a:spcPts val="150"/>
              </a:spcBef>
            </a:pPr>
            <a:endParaRPr lang="fr-BE" sz="1400" i="1" dirty="0"/>
          </a:p>
          <a:p>
            <a:pPr>
              <a:spcBef>
                <a:spcPts val="150"/>
              </a:spcBef>
            </a:pPr>
            <a:r>
              <a:rPr lang="en-US" sz="1400" i="1" dirty="0"/>
              <a:t>The term ORES refers either to ORES cs ; to ORES cs and to ORES Assets, a Walloon Distribution System Operator (DSO) ; to ORES cs, ORES Assets and Comnexio (ORES Assets’ subsidiary) ; or ORES cs, ORES Assets, Comnexio and Atrias (company in which ORES Assets holds shares).</a:t>
            </a:r>
          </a:p>
          <a:p>
            <a:pPr>
              <a:spcBef>
                <a:spcPts val="150"/>
              </a:spcBef>
            </a:pPr>
            <a:endParaRPr lang="en-US" sz="1400" i="1" dirty="0"/>
          </a:p>
          <a:p>
            <a:pPr>
              <a:spcBef>
                <a:spcPts val="150"/>
              </a:spcBef>
            </a:pPr>
            <a:r>
              <a:rPr lang="en-US" sz="1400" i="1" dirty="0"/>
              <a:t>Forward-looking statements</a:t>
            </a:r>
            <a:r>
              <a:rPr lang="fr-BE" sz="1400" i="1" dirty="0"/>
              <a:t> </a:t>
            </a:r>
            <a:r>
              <a:rPr lang="en-US" sz="1400" i="1" dirty="0"/>
              <a:t>in this presentation do not guarantee future performance.  Actual results may differ materially from such forward-looking statements as a result of a number of uncertainties or risks, many of which are out of control of ORES, ORES Assets, its subsidiaries, their shareholders and company in which ORES Assets holds shares</a:t>
            </a:r>
            <a:r>
              <a:rPr lang="fr-BE" sz="1400" i="1" dirty="0"/>
              <a:t>.</a:t>
            </a:r>
            <a:r>
              <a:rPr lang="en-US" sz="1400" i="1" dirty="0"/>
              <a:t> Forward-looking statements speak only as at the date of this document.</a:t>
            </a:r>
            <a:r>
              <a:rPr lang="fr-BE" sz="1400" i="1" dirty="0"/>
              <a:t> </a:t>
            </a:r>
          </a:p>
          <a:p>
            <a:pPr>
              <a:spcBef>
                <a:spcPts val="150"/>
              </a:spcBef>
            </a:pPr>
            <a:endParaRPr lang="fr-BE" sz="1400" i="1" dirty="0"/>
          </a:p>
          <a:p>
            <a:pPr>
              <a:spcBef>
                <a:spcPts val="150"/>
              </a:spcBef>
            </a:pPr>
            <a:r>
              <a:rPr lang="en-US" sz="1400" i="1" dirty="0"/>
              <a:t>The information contained in this presentation is subject to amendment, revision and updating.  It is in no way an investment advice or a recommendation to subscribe or purchase any securities.</a:t>
            </a:r>
          </a:p>
          <a:p>
            <a:endParaRPr lang="en-US" dirty="0"/>
          </a:p>
        </p:txBody>
      </p:sp>
      <p:sp>
        <p:nvSpPr>
          <p:cNvPr id="3" name="Titre 2"/>
          <p:cNvSpPr>
            <a:spLocks noGrp="1"/>
          </p:cNvSpPr>
          <p:nvPr>
            <p:ph type="title"/>
          </p:nvPr>
        </p:nvSpPr>
        <p:spPr/>
        <p:txBody>
          <a:bodyPr/>
          <a:lstStyle/>
          <a:p>
            <a:r>
              <a:rPr lang="en-US" dirty="0"/>
              <a:t>Disclaimer</a:t>
            </a:r>
          </a:p>
        </p:txBody>
      </p:sp>
    </p:spTree>
    <p:extLst>
      <p:ext uri="{BB962C8B-B14F-4D97-AF65-F5344CB8AC3E}">
        <p14:creationId xmlns:p14="http://schemas.microsoft.com/office/powerpoint/2010/main" val="2377829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987574"/>
            <a:ext cx="8856984" cy="3724827"/>
          </a:xfrm>
        </p:spPr>
        <p:txBody>
          <a:bodyPr/>
          <a:lstStyle/>
          <a:p>
            <a:pPr marL="285750" indent="-285750" algn="just">
              <a:spcBef>
                <a:spcPts val="600"/>
              </a:spcBef>
              <a:buSzPct val="150000"/>
              <a:buBlip>
                <a:blip r:embed="rId3"/>
              </a:buBlip>
            </a:pPr>
            <a:r>
              <a:rPr lang="en-GB" sz="1400" dirty="0"/>
              <a:t>The revenues linked to the use of the ORES Assets networks (regulated tariffs) represent 96.1% of the BGAAP consolidated turnover of ORES Assets. </a:t>
            </a:r>
          </a:p>
          <a:p>
            <a:pPr marL="447675" indent="-92075" algn="just">
              <a:spcBef>
                <a:spcPts val="0"/>
              </a:spcBef>
              <a:buSzPct val="150000"/>
            </a:pPr>
            <a:r>
              <a:rPr lang="en-GB" sz="1000" dirty="0"/>
              <a:t>Detail of the consolidated turnover : </a:t>
            </a:r>
          </a:p>
          <a:p>
            <a:pPr marL="630238" indent="-285750">
              <a:spcBef>
                <a:spcPts val="0"/>
              </a:spcBef>
              <a:buFont typeface="Arial" panose="020B0604020202020204" pitchFamily="34" charset="0"/>
              <a:buChar char="."/>
            </a:pPr>
            <a:r>
              <a:rPr lang="en-US" sz="1000" dirty="0">
                <a:sym typeface="Wingdings" pitchFamily="2" charset="2"/>
              </a:rPr>
              <a:t>Suppliers (grid fee</a:t>
            </a:r>
            <a:r>
              <a:rPr lang="fr-BE" sz="1000" dirty="0">
                <a:sym typeface="Wingdings" pitchFamily="2" charset="2"/>
              </a:rPr>
              <a:t>) : 1,218 M€ </a:t>
            </a:r>
          </a:p>
          <a:p>
            <a:pPr marL="1168400" lvl="1" indent="-285750">
              <a:spcBef>
                <a:spcPts val="0"/>
              </a:spcBef>
              <a:buFont typeface="Arial" panose="020B0604020202020204" pitchFamily="34" charset="0"/>
              <a:buChar char="."/>
            </a:pPr>
            <a:r>
              <a:rPr lang="fr-BE" sz="1000" dirty="0">
                <a:sym typeface="Wingdings" pitchFamily="2" charset="2"/>
              </a:rPr>
              <a:t>Transport </a:t>
            </a:r>
            <a:r>
              <a:rPr lang="en-US" sz="1000" dirty="0">
                <a:sym typeface="Wingdings" pitchFamily="2" charset="2"/>
              </a:rPr>
              <a:t>grid fee </a:t>
            </a:r>
            <a:r>
              <a:rPr lang="fr-BE" sz="1000" dirty="0">
                <a:sym typeface="Wingdings" pitchFamily="2" charset="2"/>
              </a:rPr>
              <a:t>: 419 M€</a:t>
            </a:r>
          </a:p>
          <a:p>
            <a:pPr marL="1168400" lvl="1" indent="-285750">
              <a:spcBef>
                <a:spcPts val="0"/>
              </a:spcBef>
              <a:buFont typeface="Arial" panose="020B0604020202020204" pitchFamily="34" charset="0"/>
              <a:buChar char="."/>
            </a:pPr>
            <a:r>
              <a:rPr lang="en-US" sz="1000" dirty="0">
                <a:sym typeface="Wingdings" pitchFamily="2" charset="2"/>
              </a:rPr>
              <a:t>Electricity distribution grid fee </a:t>
            </a:r>
            <a:r>
              <a:rPr lang="fr-BE" sz="1000" dirty="0">
                <a:sym typeface="Wingdings" pitchFamily="2" charset="2"/>
              </a:rPr>
              <a:t>: 581 M€</a:t>
            </a:r>
          </a:p>
          <a:p>
            <a:pPr marL="1168400" lvl="1" indent="-285750">
              <a:spcBef>
                <a:spcPts val="0"/>
              </a:spcBef>
              <a:buFont typeface="Arial" panose="020B0604020202020204" pitchFamily="34" charset="0"/>
              <a:buChar char="."/>
            </a:pPr>
            <a:r>
              <a:rPr lang="en-US" sz="1000" dirty="0">
                <a:sym typeface="Wingdings" pitchFamily="2" charset="2"/>
              </a:rPr>
              <a:t>Gas distribution grid fee </a:t>
            </a:r>
            <a:r>
              <a:rPr lang="fr-BE" sz="1000" dirty="0">
                <a:sym typeface="Wingdings" pitchFamily="2" charset="2"/>
              </a:rPr>
              <a:t>: 218 M€</a:t>
            </a:r>
          </a:p>
          <a:p>
            <a:pPr marL="630238" indent="-285750">
              <a:spcBef>
                <a:spcPts val="0"/>
              </a:spcBef>
              <a:buFont typeface="Arial" panose="020B0604020202020204" pitchFamily="34" charset="0"/>
              <a:buChar char="."/>
            </a:pPr>
            <a:r>
              <a:rPr lang="en-US" sz="1000" dirty="0">
                <a:sym typeface="Wingdings" pitchFamily="2" charset="2"/>
              </a:rPr>
              <a:t>Social customers (for consumption of energy) : 26 M€</a:t>
            </a:r>
          </a:p>
          <a:p>
            <a:pPr marL="630238" indent="-285750">
              <a:spcBef>
                <a:spcPts val="0"/>
              </a:spcBef>
              <a:buFont typeface="Arial" panose="020B0604020202020204" pitchFamily="34" charset="0"/>
              <a:buChar char="."/>
            </a:pPr>
            <a:r>
              <a:rPr lang="en-US" sz="1000" dirty="0">
                <a:sym typeface="Wingdings" pitchFamily="2" charset="2"/>
              </a:rPr>
              <a:t>Work for third party</a:t>
            </a:r>
            <a:r>
              <a:rPr lang="fr-BE" sz="1000" dirty="0">
                <a:sym typeface="Wingdings" pitchFamily="2" charset="2"/>
              </a:rPr>
              <a:t> </a:t>
            </a:r>
            <a:r>
              <a:rPr lang="en-US" sz="1000" dirty="0">
                <a:sym typeface="Wingdings" pitchFamily="2" charset="2"/>
              </a:rPr>
              <a:t>: 24 M€</a:t>
            </a:r>
          </a:p>
          <a:p>
            <a:pPr marL="285750" indent="-285750" algn="just">
              <a:spcBef>
                <a:spcPts val="600"/>
              </a:spcBef>
              <a:buSzPct val="150000"/>
              <a:buBlip>
                <a:blip r:embed="rId3"/>
              </a:buBlip>
            </a:pPr>
            <a:r>
              <a:rPr lang="en-GB" sz="1400" dirty="0"/>
              <a:t>Periodic tariffs, regulated by DSO or by sector, submitted to prior approval of the CWaPE : </a:t>
            </a:r>
          </a:p>
          <a:p>
            <a:pPr marL="538163" lvl="1" indent="-182563" algn="just">
              <a:spcBef>
                <a:spcPts val="0"/>
              </a:spcBef>
              <a:buSzPct val="150000"/>
              <a:buFont typeface="Arial" panose="020B0604020202020204" pitchFamily="34" charset="0"/>
              <a:buChar char="."/>
            </a:pPr>
            <a:r>
              <a:rPr lang="en-GB" sz="1050" dirty="0"/>
              <a:t>DSO invoices costs to energy suppliers</a:t>
            </a:r>
          </a:p>
          <a:p>
            <a:pPr marL="538163" lvl="1" indent="-182563" algn="just">
              <a:spcBef>
                <a:spcPts val="0"/>
              </a:spcBef>
              <a:buSzPct val="150000"/>
              <a:buFont typeface="Arial" panose="020B0604020202020204" pitchFamily="34" charset="0"/>
              <a:buChar char="."/>
            </a:pPr>
            <a:r>
              <a:rPr lang="en-GB" sz="1050" dirty="0"/>
              <a:t>Suppliers add these costs to the energy bills of final customers</a:t>
            </a:r>
          </a:p>
          <a:p>
            <a:pPr marL="538163" lvl="1" indent="-182563" algn="just">
              <a:spcBef>
                <a:spcPts val="0"/>
              </a:spcBef>
              <a:buSzPct val="150000"/>
              <a:buFont typeface="Arial" panose="020B0604020202020204" pitchFamily="34" charset="0"/>
              <a:buChar char="."/>
            </a:pPr>
            <a:r>
              <a:rPr lang="en-GB" sz="1050" dirty="0"/>
              <a:t>This means that the energy bill sent by suppliers to their customers not only includes the energy consumed, but also the costs that have been charged by the network operators for the transmission and distribution of the energy, or even taxes and contributions to the development of green energy</a:t>
            </a:r>
          </a:p>
          <a:p>
            <a:pPr marL="538163" lvl="1" indent="-182563" algn="just">
              <a:spcBef>
                <a:spcPts val="0"/>
              </a:spcBef>
              <a:buSzPct val="150000"/>
              <a:buFont typeface="Arial" panose="020B0604020202020204" pitchFamily="34" charset="0"/>
              <a:buChar char="."/>
            </a:pPr>
            <a:r>
              <a:rPr lang="en-GB" sz="1050" dirty="0"/>
              <a:t>The costs of the electricity transmission system operator networks are charged to the suppliers through the DSO</a:t>
            </a:r>
          </a:p>
          <a:p>
            <a:pPr marL="355600" lvl="1" algn="just">
              <a:spcBef>
                <a:spcPts val="300"/>
              </a:spcBef>
              <a:buSzPct val="150000"/>
            </a:pPr>
            <a:endParaRPr lang="en-GB" sz="1050" dirty="0"/>
          </a:p>
          <a:p>
            <a:pPr marL="355600" lvl="1" algn="just">
              <a:spcBef>
                <a:spcPts val="300"/>
              </a:spcBef>
              <a:buSzPct val="150000"/>
            </a:pPr>
            <a:endParaRPr lang="en-GB" sz="1050" dirty="0"/>
          </a:p>
          <a:p>
            <a:pPr marL="355600" lvl="1" algn="just">
              <a:spcBef>
                <a:spcPts val="300"/>
              </a:spcBef>
              <a:buSzPct val="150000"/>
            </a:pPr>
            <a:endParaRPr lang="en-GB" sz="1050" dirty="0"/>
          </a:p>
          <a:p>
            <a:pPr marL="355600" lvl="1" algn="just">
              <a:spcBef>
                <a:spcPts val="300"/>
              </a:spcBef>
              <a:buSzPct val="150000"/>
            </a:pPr>
            <a:endParaRPr lang="en-GB" sz="1050" dirty="0"/>
          </a:p>
          <a:p>
            <a:pPr marL="355600" lvl="1" algn="just">
              <a:spcBef>
                <a:spcPts val="300"/>
              </a:spcBef>
              <a:buSzPct val="150000"/>
            </a:pPr>
            <a:endParaRPr lang="en-GB" sz="1050" dirty="0"/>
          </a:p>
          <a:p>
            <a:pPr marL="263525" lvl="1" indent="-263525" algn="just">
              <a:spcBef>
                <a:spcPts val="300"/>
              </a:spcBef>
              <a:buSzPct val="150000"/>
              <a:buBlip>
                <a:blip r:embed="rId3"/>
              </a:buBlip>
            </a:pPr>
            <a:r>
              <a:rPr lang="en-GB" sz="1050" dirty="0"/>
              <a:t> </a:t>
            </a:r>
            <a:r>
              <a:rPr lang="en-GB" sz="1400" dirty="0"/>
              <a:t>ORES Assets has the right to request a financial guarantee from the suppliers</a:t>
            </a:r>
          </a:p>
          <a:p>
            <a:pPr marL="263525" lvl="1" indent="-263525" algn="just">
              <a:spcBef>
                <a:spcPts val="300"/>
              </a:spcBef>
              <a:buSzPct val="150000"/>
              <a:buBlip>
                <a:blip r:embed="rId3"/>
              </a:buBlip>
            </a:pPr>
            <a:endParaRPr lang="en-GB" sz="1400" dirty="0"/>
          </a:p>
          <a:p>
            <a:pPr marL="0" lvl="1" indent="863600" algn="just">
              <a:spcBef>
                <a:spcPts val="300"/>
              </a:spcBef>
              <a:buSzPct val="150000"/>
            </a:pPr>
            <a:endParaRPr lang="en-GB" sz="1000" dirty="0"/>
          </a:p>
          <a:p>
            <a:pPr>
              <a:spcBef>
                <a:spcPts val="0"/>
              </a:spcBef>
            </a:pPr>
            <a:endParaRPr lang="fr-BE" dirty="0">
              <a:sym typeface="Wingdings" pitchFamily="2" charset="2"/>
            </a:endParaRPr>
          </a:p>
          <a:p>
            <a:pPr>
              <a:spcBef>
                <a:spcPts val="0"/>
              </a:spcBef>
            </a:pPr>
            <a:endParaRPr lang="fr-BE" dirty="0">
              <a:sym typeface="Wingdings" pitchFamily="2" charset="2"/>
            </a:endParaRPr>
          </a:p>
          <a:p>
            <a:pPr>
              <a:spcBef>
                <a:spcPts val="0"/>
              </a:spcBef>
            </a:pPr>
            <a:endParaRPr lang="fr-BE" dirty="0">
              <a:sym typeface="Wingdings" pitchFamily="2" charset="2"/>
            </a:endParaRPr>
          </a:p>
        </p:txBody>
      </p:sp>
      <p:sp>
        <p:nvSpPr>
          <p:cNvPr id="3" name="Titre 2"/>
          <p:cNvSpPr>
            <a:spLocks noGrp="1"/>
          </p:cNvSpPr>
          <p:nvPr>
            <p:ph type="title"/>
          </p:nvPr>
        </p:nvSpPr>
        <p:spPr/>
        <p:txBody>
          <a:bodyPr/>
          <a:lstStyle/>
          <a:p>
            <a:r>
              <a:rPr lang="fr-BE" dirty="0"/>
              <a:t> </a:t>
            </a:r>
            <a:r>
              <a:rPr lang="en-US" dirty="0"/>
              <a:t>A limited commercial risk…</a:t>
            </a:r>
          </a:p>
        </p:txBody>
      </p:sp>
      <p:sp>
        <p:nvSpPr>
          <p:cNvPr id="14" name="TextBox 13">
            <a:extLst>
              <a:ext uri="{FF2B5EF4-FFF2-40B4-BE49-F238E27FC236}">
                <a16:creationId xmlns:a16="http://schemas.microsoft.com/office/drawing/2014/main" id="{E75DE8F1-D21C-4E7F-93EE-526C874B7C22}"/>
              </a:ext>
            </a:extLst>
          </p:cNvPr>
          <p:cNvSpPr txBox="1"/>
          <p:nvPr/>
        </p:nvSpPr>
        <p:spPr>
          <a:xfrm>
            <a:off x="107504" y="3720001"/>
            <a:ext cx="2076209" cy="230832"/>
          </a:xfrm>
          <a:prstGeom prst="rect">
            <a:avLst/>
          </a:prstGeom>
          <a:noFill/>
        </p:spPr>
        <p:txBody>
          <a:bodyPr wrap="none" rtlCol="0">
            <a:spAutoFit/>
          </a:bodyPr>
          <a:lstStyle/>
          <a:p>
            <a:r>
              <a:rPr lang="en-GB" sz="900" b="1" dirty="0"/>
              <a:t>Illustrative example for electricity</a:t>
            </a:r>
          </a:p>
        </p:txBody>
      </p:sp>
      <p:pic>
        <p:nvPicPr>
          <p:cNvPr id="16" name="Picture 15">
            <a:extLst>
              <a:ext uri="{FF2B5EF4-FFF2-40B4-BE49-F238E27FC236}">
                <a16:creationId xmlns:a16="http://schemas.microsoft.com/office/drawing/2014/main" id="{80FEE476-245A-4CFD-9F95-C39605BFBE39}"/>
              </a:ext>
            </a:extLst>
          </p:cNvPr>
          <p:cNvPicPr>
            <a:picLocks noChangeAspect="1"/>
          </p:cNvPicPr>
          <p:nvPr/>
        </p:nvPicPr>
        <p:blipFill>
          <a:blip r:embed="rId4"/>
          <a:stretch>
            <a:fillRect/>
          </a:stretch>
        </p:blipFill>
        <p:spPr>
          <a:xfrm>
            <a:off x="372320" y="3950833"/>
            <a:ext cx="8759248" cy="824668"/>
          </a:xfrm>
          <a:prstGeom prst="rect">
            <a:avLst/>
          </a:prstGeom>
        </p:spPr>
      </p:pic>
    </p:spTree>
    <p:extLst>
      <p:ext uri="{BB962C8B-B14F-4D97-AF65-F5344CB8AC3E}">
        <p14:creationId xmlns:p14="http://schemas.microsoft.com/office/powerpoint/2010/main" val="2900705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BE" dirty="0"/>
              <a:t> </a:t>
            </a:r>
            <a:r>
              <a:rPr lang="en-US" dirty="0"/>
              <a:t>A limited commercial risk…</a:t>
            </a:r>
            <a:endParaRPr lang="en-US" sz="1600" dirty="0"/>
          </a:p>
        </p:txBody>
      </p:sp>
      <p:graphicFrame>
        <p:nvGraphicFramePr>
          <p:cNvPr id="6" name="Espace réservé du contenu 5">
            <a:extLst>
              <a:ext uri="{FF2B5EF4-FFF2-40B4-BE49-F238E27FC236}">
                <a16:creationId xmlns:a16="http://schemas.microsoft.com/office/drawing/2014/main" id="{88789A69-6D49-48F2-B63C-876B69CD6258}"/>
              </a:ext>
            </a:extLst>
          </p:cNvPr>
          <p:cNvGraphicFramePr>
            <a:graphicFrameLocks noGrp="1"/>
          </p:cNvGraphicFramePr>
          <p:nvPr>
            <p:ph idx="1"/>
            <p:extLst>
              <p:ext uri="{D42A27DB-BD31-4B8C-83A1-F6EECF244321}">
                <p14:modId xmlns:p14="http://schemas.microsoft.com/office/powerpoint/2010/main" val="185884385"/>
              </p:ext>
            </p:extLst>
          </p:nvPr>
        </p:nvGraphicFramePr>
        <p:xfrm>
          <a:off x="467544" y="987574"/>
          <a:ext cx="8352928" cy="3779552"/>
        </p:xfrm>
        <a:graphic>
          <a:graphicData uri="http://schemas.openxmlformats.org/drawingml/2006/table">
            <a:tbl>
              <a:tblPr/>
              <a:tblGrid>
                <a:gridCol w="3096344">
                  <a:extLst>
                    <a:ext uri="{9D8B030D-6E8A-4147-A177-3AD203B41FA5}">
                      <a16:colId xmlns:a16="http://schemas.microsoft.com/office/drawing/2014/main" val="3532657221"/>
                    </a:ext>
                  </a:extLst>
                </a:gridCol>
                <a:gridCol w="1735252">
                  <a:extLst>
                    <a:ext uri="{9D8B030D-6E8A-4147-A177-3AD203B41FA5}">
                      <a16:colId xmlns:a16="http://schemas.microsoft.com/office/drawing/2014/main" val="3068885978"/>
                    </a:ext>
                  </a:extLst>
                </a:gridCol>
                <a:gridCol w="1583512">
                  <a:extLst>
                    <a:ext uri="{9D8B030D-6E8A-4147-A177-3AD203B41FA5}">
                      <a16:colId xmlns:a16="http://schemas.microsoft.com/office/drawing/2014/main" val="324081842"/>
                    </a:ext>
                  </a:extLst>
                </a:gridCol>
                <a:gridCol w="1937820">
                  <a:extLst>
                    <a:ext uri="{9D8B030D-6E8A-4147-A177-3AD203B41FA5}">
                      <a16:colId xmlns:a16="http://schemas.microsoft.com/office/drawing/2014/main" val="104609471"/>
                    </a:ext>
                  </a:extLst>
                </a:gridCol>
              </a:tblGrid>
              <a:tr h="252077">
                <a:tc rowSpan="2">
                  <a:txBody>
                    <a:bodyPr/>
                    <a:lstStyle/>
                    <a:p>
                      <a:pPr algn="ctr" fontAlgn="ctr"/>
                      <a:r>
                        <a:rPr lang="fr-BE" sz="1500" b="1" i="0" u="none" strike="noStrike" dirty="0">
                          <a:solidFill>
                            <a:srgbClr val="FFFFFF"/>
                          </a:solidFill>
                          <a:effectLst/>
                          <a:latin typeface="Calibri" panose="020F0502020204030204" pitchFamily="34" charset="0"/>
                        </a:rPr>
                        <a:t>GRIDFEE</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4B4E4"/>
                    </a:solidFill>
                  </a:tcPr>
                </a:tc>
                <a:tc gridSpan="3">
                  <a:txBody>
                    <a:bodyPr/>
                    <a:lstStyle/>
                    <a:p>
                      <a:pPr algn="ctr" fontAlgn="ctr"/>
                      <a:r>
                        <a:rPr lang="fr-BE" sz="1500" b="1" i="0" u="none" strike="noStrike" dirty="0">
                          <a:solidFill>
                            <a:srgbClr val="FFFFFF"/>
                          </a:solidFill>
                          <a:effectLst/>
                          <a:latin typeface="Calibri" panose="020F0502020204030204" pitchFamily="34" charset="0"/>
                        </a:rPr>
                        <a:t>ELECTRICITY</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B4E4"/>
                    </a:solidFill>
                  </a:tcPr>
                </a:tc>
                <a:tc hMerge="1">
                  <a:txBody>
                    <a:bodyPr/>
                    <a:lstStyle/>
                    <a:p>
                      <a:endParaRPr lang="fr-BE"/>
                    </a:p>
                  </a:txBody>
                  <a:tcPr>
                    <a:lnL w="12700" cap="flat" cmpd="sng" algn="ctr">
                      <a:solidFill>
                        <a:schemeClr val="bg1"/>
                      </a:solidFill>
                      <a:prstDash val="solid"/>
                      <a:round/>
                      <a:headEnd type="none" w="med" len="med"/>
                      <a:tailEnd type="none" w="med" len="med"/>
                    </a:lnL>
                  </a:tcPr>
                </a:tc>
                <a:tc hMerge="1">
                  <a:txBody>
                    <a:bodyPr/>
                    <a:lstStyle/>
                    <a:p>
                      <a:endParaRPr lang="fr-BE"/>
                    </a:p>
                  </a:txBody>
                  <a:tcPr/>
                </a:tc>
                <a:extLst>
                  <a:ext uri="{0D108BD9-81ED-4DB2-BD59-A6C34878D82A}">
                    <a16:rowId xmlns:a16="http://schemas.microsoft.com/office/drawing/2014/main" val="2032729269"/>
                  </a:ext>
                </a:extLst>
              </a:tr>
              <a:tr h="252077">
                <a:tc vMerge="1">
                  <a:txBody>
                    <a:bodyPr/>
                    <a:lstStyle/>
                    <a:p>
                      <a:endParaRPr lang="fr-BE"/>
                    </a:p>
                  </a:txBody>
                  <a:tcPr/>
                </a:tc>
                <a:tc>
                  <a:txBody>
                    <a:bodyPr/>
                    <a:lstStyle/>
                    <a:p>
                      <a:pPr algn="ctr" fontAlgn="ctr"/>
                      <a:r>
                        <a:rPr lang="fr-BE" sz="1500" b="1" i="0" u="none" strike="noStrike" dirty="0">
                          <a:solidFill>
                            <a:srgbClr val="FFFFFF"/>
                          </a:solidFill>
                          <a:effectLst/>
                          <a:latin typeface="Calibri" panose="020F0502020204030204" pitchFamily="34" charset="0"/>
                        </a:rPr>
                        <a:t>2021</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B4E4"/>
                    </a:solidFill>
                  </a:tcPr>
                </a:tc>
                <a:tc>
                  <a:txBody>
                    <a:bodyPr/>
                    <a:lstStyle/>
                    <a:p>
                      <a:pPr algn="ctr" fontAlgn="ctr"/>
                      <a:r>
                        <a:rPr lang="fr-BE" sz="1500" b="1" i="0" u="none" strike="noStrike" dirty="0">
                          <a:solidFill>
                            <a:srgbClr val="FFFFFF"/>
                          </a:solidFill>
                          <a:effectLst/>
                          <a:latin typeface="Calibri" panose="020F0502020204030204" pitchFamily="34" charset="0"/>
                        </a:rPr>
                        <a:t>2020</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B4E4"/>
                    </a:solidFill>
                  </a:tcPr>
                </a:tc>
                <a:tc>
                  <a:txBody>
                    <a:bodyPr/>
                    <a:lstStyle/>
                    <a:p>
                      <a:pPr algn="ctr" fontAlgn="ctr"/>
                      <a:r>
                        <a:rPr lang="en-US" sz="1500" b="1" i="0" u="none" strike="noStrike" noProof="0" dirty="0">
                          <a:solidFill>
                            <a:srgbClr val="FFFFFF"/>
                          </a:solidFill>
                          <a:effectLst/>
                          <a:latin typeface="Calibri" panose="020F0502020204030204" pitchFamily="34" charset="0"/>
                        </a:rPr>
                        <a:t>Difference</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B4E4"/>
                    </a:solidFill>
                  </a:tcPr>
                </a:tc>
                <a:extLst>
                  <a:ext uri="{0D108BD9-81ED-4DB2-BD59-A6C34878D82A}">
                    <a16:rowId xmlns:a16="http://schemas.microsoft.com/office/drawing/2014/main" val="988064256"/>
                  </a:ext>
                </a:extLst>
              </a:tr>
              <a:tr h="143918">
                <a:tc>
                  <a:txBody>
                    <a:bodyPr/>
                    <a:lstStyle/>
                    <a:p>
                      <a:pPr algn="l" fontAlgn="ctr"/>
                      <a:r>
                        <a:rPr lang="fr-BE" sz="1500" b="0" i="0" u="none" strike="noStrike" dirty="0">
                          <a:solidFill>
                            <a:srgbClr val="000000"/>
                          </a:solidFill>
                          <a:effectLst/>
                          <a:latin typeface="Calibri" panose="020F0502020204030204" pitchFamily="34" charset="0"/>
                        </a:rPr>
                        <a:t>Trans MV</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48,294,138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44,049,027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ctr"/>
                      <a:r>
                        <a:rPr lang="fr-BE" sz="1500" b="0" i="0" u="none" strike="noStrike" dirty="0">
                          <a:solidFill>
                            <a:srgbClr val="88949B"/>
                          </a:solidFill>
                          <a:effectLst/>
                          <a:latin typeface="Calibri" panose="020F0502020204030204" pitchFamily="34" charset="0"/>
                        </a:rPr>
                        <a:t>4,245,111</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53279503"/>
                  </a:ext>
                </a:extLst>
              </a:tr>
              <a:tr h="107865">
                <a:tc>
                  <a:txBody>
                    <a:bodyPr/>
                    <a:lstStyle/>
                    <a:p>
                      <a:pPr algn="l" fontAlgn="ctr"/>
                      <a:r>
                        <a:rPr lang="fr-BE" sz="1500" b="0" i="0" u="none" strike="noStrike" dirty="0">
                          <a:solidFill>
                            <a:srgbClr val="000000"/>
                          </a:solidFill>
                          <a:effectLst/>
                          <a:latin typeface="Calibri" panose="020F0502020204030204" pitchFamily="34" charset="0"/>
                        </a:rPr>
                        <a:t>MV</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179,166,805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174,989,717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ctr"/>
                      <a:r>
                        <a:rPr lang="fr-BE" sz="1500" b="0" i="0" u="none" strike="noStrike" dirty="0">
                          <a:solidFill>
                            <a:srgbClr val="88949B"/>
                          </a:solidFill>
                          <a:effectLst/>
                          <a:latin typeface="Calibri" panose="020F0502020204030204" pitchFamily="34" charset="0"/>
                        </a:rPr>
                        <a:t>4,177,088</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21716183"/>
                  </a:ext>
                </a:extLst>
              </a:tr>
              <a:tr h="215828">
                <a:tc>
                  <a:txBody>
                    <a:bodyPr/>
                    <a:lstStyle/>
                    <a:p>
                      <a:pPr algn="l" fontAlgn="ctr"/>
                      <a:r>
                        <a:rPr lang="fr-BE" sz="1500" b="0" i="0" u="none" strike="noStrike" dirty="0">
                          <a:solidFill>
                            <a:srgbClr val="000000"/>
                          </a:solidFill>
                          <a:effectLst/>
                          <a:latin typeface="Calibri" panose="020F0502020204030204" pitchFamily="34" charset="0"/>
                        </a:rPr>
                        <a:t>Trans LV</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35,986,333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35,845,025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ctr"/>
                      <a:r>
                        <a:rPr lang="fr-BE" sz="1500" b="0" i="0" u="none" strike="noStrike" dirty="0">
                          <a:solidFill>
                            <a:srgbClr val="88949B"/>
                          </a:solidFill>
                          <a:effectLst/>
                          <a:latin typeface="Calibri" panose="020F0502020204030204" pitchFamily="34" charset="0"/>
                        </a:rPr>
                        <a:t>141,308</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06873248"/>
                  </a:ext>
                </a:extLst>
              </a:tr>
              <a:tr h="35759">
                <a:tc>
                  <a:txBody>
                    <a:bodyPr/>
                    <a:lstStyle/>
                    <a:p>
                      <a:pPr algn="l" fontAlgn="ctr"/>
                      <a:r>
                        <a:rPr lang="fr-BE" sz="1500" b="0" i="0" u="none" strike="noStrike" dirty="0">
                          <a:solidFill>
                            <a:srgbClr val="000000"/>
                          </a:solidFill>
                          <a:effectLst/>
                          <a:latin typeface="Calibri" panose="020F0502020204030204" pitchFamily="34" charset="0"/>
                        </a:rPr>
                        <a:t>LV</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C4BD97"/>
                      </a:solidFill>
                      <a:prstDash val="solid"/>
                      <a:round/>
                      <a:headEnd type="none" w="med" len="med"/>
                      <a:tailEnd type="none" w="med" len="med"/>
                    </a:lnB>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719,348,878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C4BD97"/>
                      </a:solidFill>
                      <a:prstDash val="solid"/>
                      <a:round/>
                      <a:headEnd type="none" w="med" len="med"/>
                      <a:tailEnd type="none" w="med" len="med"/>
                    </a:lnB>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642,534,957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C4BD97"/>
                      </a:solidFill>
                      <a:prstDash val="solid"/>
                      <a:round/>
                      <a:headEnd type="none" w="med" len="med"/>
                      <a:tailEnd type="none" w="med" len="med"/>
                    </a:lnB>
                  </a:tcPr>
                </a:tc>
                <a:tc>
                  <a:txBody>
                    <a:bodyPr/>
                    <a:lstStyle/>
                    <a:p>
                      <a:pPr algn="r" fontAlgn="ctr"/>
                      <a:r>
                        <a:rPr lang="fr-BE" sz="1500" b="0" i="0" u="none" strike="noStrike" dirty="0">
                          <a:solidFill>
                            <a:srgbClr val="88949B"/>
                          </a:solidFill>
                          <a:effectLst/>
                          <a:latin typeface="Calibri" panose="020F0502020204030204" pitchFamily="34" charset="0"/>
                        </a:rPr>
                        <a:t>76,813,921</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C4BD97"/>
                      </a:solidFill>
                      <a:prstDash val="solid"/>
                      <a:round/>
                      <a:headEnd type="none" w="med" len="med"/>
                      <a:tailEnd type="none" w="med" len="med"/>
                    </a:lnB>
                  </a:tcPr>
                </a:tc>
                <a:extLst>
                  <a:ext uri="{0D108BD9-81ED-4DB2-BD59-A6C34878D82A}">
                    <a16:rowId xmlns:a16="http://schemas.microsoft.com/office/drawing/2014/main" val="2829283207"/>
                  </a:ext>
                </a:extLst>
              </a:tr>
              <a:tr h="0">
                <a:tc>
                  <a:txBody>
                    <a:bodyPr/>
                    <a:lstStyle/>
                    <a:p>
                      <a:pPr algn="l" fontAlgn="ctr"/>
                      <a:r>
                        <a:rPr lang="fr-BE" sz="1500" b="1" i="0" u="none" strike="noStrike" dirty="0">
                          <a:solidFill>
                            <a:srgbClr val="000000"/>
                          </a:solidFill>
                          <a:effectLst/>
                          <a:latin typeface="Calibri" panose="020F0502020204030204" pitchFamily="34" charset="0"/>
                        </a:rPr>
                        <a:t>Total</a:t>
                      </a:r>
                    </a:p>
                  </a:txBody>
                  <a:tcPr marL="8237" marR="8237" marT="8237" marB="0" anchor="ctr">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solidFill>
                      <a:srgbClr val="D9D9D9"/>
                    </a:solidFill>
                  </a:tcPr>
                </a:tc>
                <a:tc>
                  <a:txBody>
                    <a:bodyPr/>
                    <a:lstStyle/>
                    <a:p>
                      <a:pPr marL="0" algn="r" defTabSz="914400" rtl="0" eaLnBrk="1" fontAlgn="ctr" latinLnBrk="0" hangingPunct="1"/>
                      <a:r>
                        <a:rPr lang="fr-BE" sz="1500" b="1" i="0" u="none" strike="noStrike" kern="1200" dirty="0">
                          <a:solidFill>
                            <a:srgbClr val="88949B"/>
                          </a:solidFill>
                          <a:effectLst/>
                          <a:latin typeface="Calibri" panose="020F0502020204030204" pitchFamily="34" charset="0"/>
                          <a:ea typeface="+mn-ea"/>
                          <a:cs typeface="+mn-cs"/>
                        </a:rPr>
                        <a:t>982,796,154</a:t>
                      </a:r>
                    </a:p>
                  </a:txBody>
                  <a:tcPr marL="9525" marR="9525" marT="9525" marB="0" anchor="b">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solidFill>
                      <a:srgbClr val="D9D9D9"/>
                    </a:solidFill>
                  </a:tcPr>
                </a:tc>
                <a:tc>
                  <a:txBody>
                    <a:bodyPr/>
                    <a:lstStyle/>
                    <a:p>
                      <a:pPr marL="0" algn="r" defTabSz="914400" rtl="0" eaLnBrk="1" fontAlgn="ctr" latinLnBrk="0" hangingPunct="1"/>
                      <a:r>
                        <a:rPr lang="fr-BE" sz="1500" b="1" i="0" u="none" strike="noStrike" kern="1200" dirty="0">
                          <a:solidFill>
                            <a:srgbClr val="88949B"/>
                          </a:solidFill>
                          <a:effectLst/>
                          <a:latin typeface="Calibri" panose="020F0502020204030204" pitchFamily="34" charset="0"/>
                          <a:ea typeface="+mn-ea"/>
                          <a:cs typeface="+mn-cs"/>
                        </a:rPr>
                        <a:t>897,418,726</a:t>
                      </a:r>
                    </a:p>
                  </a:txBody>
                  <a:tcPr marL="9525" marR="9525" marT="9525" marB="0" anchor="b">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solidFill>
                      <a:srgbClr val="D9D9D9"/>
                    </a:solidFill>
                  </a:tcPr>
                </a:tc>
                <a:tc>
                  <a:txBody>
                    <a:bodyPr/>
                    <a:lstStyle/>
                    <a:p>
                      <a:pPr algn="r" fontAlgn="ctr"/>
                      <a:r>
                        <a:rPr lang="fr-BE" sz="1500" b="1" i="0" u="none" strike="noStrike" dirty="0">
                          <a:solidFill>
                            <a:srgbClr val="88949B"/>
                          </a:solidFill>
                          <a:effectLst/>
                          <a:latin typeface="Calibri" panose="020F0502020204030204" pitchFamily="34" charset="0"/>
                        </a:rPr>
                        <a:t>85,377,428</a:t>
                      </a:r>
                    </a:p>
                  </a:txBody>
                  <a:tcPr marL="8237" marR="8237" marT="8237" marB="0" anchor="ctr">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solidFill>
                      <a:srgbClr val="D9D9D9"/>
                    </a:solidFill>
                  </a:tcPr>
                </a:tc>
                <a:extLst>
                  <a:ext uri="{0D108BD9-81ED-4DB2-BD59-A6C34878D82A}">
                    <a16:rowId xmlns:a16="http://schemas.microsoft.com/office/drawing/2014/main" val="1772046429"/>
                  </a:ext>
                </a:extLst>
              </a:tr>
              <a:tr h="179433">
                <a:tc>
                  <a:txBody>
                    <a:bodyPr/>
                    <a:lstStyle/>
                    <a:p>
                      <a:pPr algn="l" fontAlgn="b"/>
                      <a:endParaRPr lang="fr-BE" sz="1000" b="0" i="0" u="none" strike="noStrike" dirty="0">
                        <a:solidFill>
                          <a:srgbClr val="000000"/>
                        </a:solidFill>
                        <a:effectLst/>
                        <a:latin typeface="Calibri" panose="020F0502020204030204" pitchFamily="34" charset="0"/>
                      </a:endParaRPr>
                    </a:p>
                  </a:txBody>
                  <a:tcPr marL="8237" marR="8237" marT="8237" marB="0" anchor="b">
                    <a:lnL>
                      <a:noFill/>
                    </a:lnL>
                    <a:lnR>
                      <a:noFill/>
                    </a:lnR>
                    <a:lnT w="12700" cap="flat" cmpd="sng" algn="ctr">
                      <a:solidFill>
                        <a:srgbClr val="C4BD97"/>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fr-BE" sz="1000" b="0" i="0" u="none" strike="noStrike" dirty="0">
                        <a:solidFill>
                          <a:srgbClr val="000000"/>
                        </a:solidFill>
                        <a:effectLst/>
                        <a:latin typeface="Calibri" panose="020F0502020204030204" pitchFamily="34" charset="0"/>
                      </a:endParaRPr>
                    </a:p>
                  </a:txBody>
                  <a:tcPr marL="8237" marR="8237" marT="8237" marB="0" anchor="b">
                    <a:lnL>
                      <a:noFill/>
                    </a:lnL>
                    <a:lnR>
                      <a:noFill/>
                    </a:lnR>
                    <a:lnT w="12700" cap="flat" cmpd="sng" algn="ctr">
                      <a:solidFill>
                        <a:srgbClr val="C4BD97"/>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fr-BE" sz="1000" b="0" i="0" u="none" strike="noStrike" dirty="0">
                        <a:solidFill>
                          <a:srgbClr val="000000"/>
                        </a:solidFill>
                        <a:effectLst/>
                        <a:latin typeface="Calibri" panose="020F0502020204030204" pitchFamily="34" charset="0"/>
                      </a:endParaRPr>
                    </a:p>
                  </a:txBody>
                  <a:tcPr marL="8237" marR="8237" marT="8237" marB="0" anchor="b">
                    <a:lnL>
                      <a:noFill/>
                    </a:lnL>
                    <a:lnR>
                      <a:noFill/>
                    </a:lnR>
                    <a:lnT w="12700" cap="flat" cmpd="sng" algn="ctr">
                      <a:solidFill>
                        <a:srgbClr val="C4BD97"/>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fr-BE" sz="1000" b="0" i="0" u="none" strike="noStrike" dirty="0">
                        <a:solidFill>
                          <a:srgbClr val="000000"/>
                        </a:solidFill>
                        <a:effectLst/>
                        <a:latin typeface="Calibri" panose="020F0502020204030204" pitchFamily="34" charset="0"/>
                      </a:endParaRPr>
                    </a:p>
                  </a:txBody>
                  <a:tcPr marL="8237" marR="8237" marT="8237" marB="0" anchor="b">
                    <a:lnL>
                      <a:noFill/>
                    </a:lnL>
                    <a:lnR>
                      <a:noFill/>
                    </a:lnR>
                    <a:lnT w="12700" cap="flat" cmpd="sng" algn="ctr">
                      <a:solidFill>
                        <a:srgbClr val="C4BD97"/>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5821243"/>
                  </a:ext>
                </a:extLst>
              </a:tr>
              <a:tr h="70004">
                <a:tc rowSpan="2">
                  <a:txBody>
                    <a:bodyPr/>
                    <a:lstStyle/>
                    <a:p>
                      <a:pPr algn="ctr" fontAlgn="ctr"/>
                      <a:r>
                        <a:rPr lang="fr-BE" sz="1500" b="1" i="0" u="none" strike="noStrike" dirty="0">
                          <a:solidFill>
                            <a:srgbClr val="FFFFFF"/>
                          </a:solidFill>
                          <a:effectLst/>
                          <a:latin typeface="Calibri" panose="020F0502020204030204" pitchFamily="34" charset="0"/>
                        </a:rPr>
                        <a:t>GRIDFEE</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4B4E4"/>
                    </a:solidFill>
                  </a:tcPr>
                </a:tc>
                <a:tc gridSpan="3">
                  <a:txBody>
                    <a:bodyPr/>
                    <a:lstStyle/>
                    <a:p>
                      <a:pPr algn="ctr" fontAlgn="ctr"/>
                      <a:r>
                        <a:rPr lang="fr-BE" sz="1500" b="1" i="0" u="none" strike="noStrike" dirty="0">
                          <a:solidFill>
                            <a:srgbClr val="FFFFFF"/>
                          </a:solidFill>
                          <a:effectLst/>
                          <a:latin typeface="Calibri" panose="020F0502020204030204" pitchFamily="34" charset="0"/>
                        </a:rPr>
                        <a:t>GAS</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B4E4"/>
                    </a:solidFill>
                  </a:tcPr>
                </a:tc>
                <a:tc hMerge="1">
                  <a:txBody>
                    <a:bodyPr/>
                    <a:lstStyle/>
                    <a:p>
                      <a:endParaRPr lang="fr-BE"/>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fr-BE"/>
                    </a:p>
                  </a:txBody>
                  <a:tcPr/>
                </a:tc>
                <a:extLst>
                  <a:ext uri="{0D108BD9-81ED-4DB2-BD59-A6C34878D82A}">
                    <a16:rowId xmlns:a16="http://schemas.microsoft.com/office/drawing/2014/main" val="1931379595"/>
                  </a:ext>
                </a:extLst>
              </a:tr>
              <a:tr h="33951">
                <a:tc vMerge="1">
                  <a:txBody>
                    <a:bodyPr/>
                    <a:lstStyle/>
                    <a:p>
                      <a:endParaRPr lang="fr-BE"/>
                    </a:p>
                  </a:txBody>
                  <a:tcPr/>
                </a:tc>
                <a:tc>
                  <a:txBody>
                    <a:bodyPr/>
                    <a:lstStyle/>
                    <a:p>
                      <a:pPr algn="ctr" fontAlgn="ctr"/>
                      <a:r>
                        <a:rPr lang="fr-BE" sz="1500" b="1" i="0" u="none" strike="noStrike" dirty="0">
                          <a:solidFill>
                            <a:srgbClr val="FFFFFF"/>
                          </a:solidFill>
                          <a:effectLst/>
                          <a:latin typeface="Calibri" panose="020F0502020204030204" pitchFamily="34" charset="0"/>
                        </a:rPr>
                        <a:t>2021</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4B4E4"/>
                    </a:solidFill>
                  </a:tcPr>
                </a:tc>
                <a:tc>
                  <a:txBody>
                    <a:bodyPr/>
                    <a:lstStyle/>
                    <a:p>
                      <a:pPr algn="ctr" fontAlgn="ctr"/>
                      <a:r>
                        <a:rPr lang="fr-BE" sz="1500" b="1" i="0" u="none" strike="noStrike" dirty="0">
                          <a:solidFill>
                            <a:srgbClr val="FFFFFF"/>
                          </a:solidFill>
                          <a:effectLst/>
                          <a:latin typeface="Calibri" panose="020F0502020204030204" pitchFamily="34" charset="0"/>
                        </a:rPr>
                        <a:t>2020</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4B4E4"/>
                    </a:solidFill>
                  </a:tcPr>
                </a:tc>
                <a:tc>
                  <a:txBody>
                    <a:bodyPr/>
                    <a:lstStyle/>
                    <a:p>
                      <a:pPr algn="ctr" fontAlgn="ctr"/>
                      <a:r>
                        <a:rPr lang="en-US" sz="1500" b="1" i="0" u="none" strike="noStrike" noProof="0" dirty="0">
                          <a:solidFill>
                            <a:srgbClr val="FFFFFF"/>
                          </a:solidFill>
                          <a:effectLst/>
                          <a:latin typeface="Calibri" panose="020F0502020204030204" pitchFamily="34" charset="0"/>
                        </a:rPr>
                        <a:t>Difference</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4B4E4"/>
                    </a:solidFill>
                  </a:tcPr>
                </a:tc>
                <a:extLst>
                  <a:ext uri="{0D108BD9-81ED-4DB2-BD59-A6C34878D82A}">
                    <a16:rowId xmlns:a16="http://schemas.microsoft.com/office/drawing/2014/main" val="3633712402"/>
                  </a:ext>
                </a:extLst>
              </a:tr>
              <a:tr h="78431">
                <a:tc>
                  <a:txBody>
                    <a:bodyPr/>
                    <a:lstStyle/>
                    <a:p>
                      <a:pPr algn="l" fontAlgn="ctr"/>
                      <a:r>
                        <a:rPr lang="fr-BE" sz="1500" b="0" i="0" u="none" strike="noStrike" dirty="0">
                          <a:solidFill>
                            <a:srgbClr val="000000"/>
                          </a:solidFill>
                          <a:effectLst/>
                          <a:latin typeface="Calibri" panose="020F0502020204030204" pitchFamily="34" charset="0"/>
                        </a:rPr>
                        <a:t>Group 1 </a:t>
                      </a:r>
                      <a:r>
                        <a:rPr lang="fr-BE" sz="1000" b="0" i="0" u="none" strike="noStrike" dirty="0">
                          <a:solidFill>
                            <a:srgbClr val="000000"/>
                          </a:solidFill>
                          <a:effectLst/>
                          <a:latin typeface="Calibri" panose="020F0502020204030204" pitchFamily="34" charset="0"/>
                        </a:rPr>
                        <a:t>(&lt; 1,000,000 kWh)</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205,833,311</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188,370,469</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ctr"/>
                      <a:r>
                        <a:rPr lang="fr-BE" sz="1500" b="0" i="0" u="none" strike="noStrike" dirty="0">
                          <a:solidFill>
                            <a:srgbClr val="88949B"/>
                          </a:solidFill>
                          <a:effectLst/>
                          <a:latin typeface="Calibri" panose="020F0502020204030204" pitchFamily="34" charset="0"/>
                        </a:rPr>
                        <a:t>17,462,842</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31151052"/>
                  </a:ext>
                </a:extLst>
              </a:tr>
              <a:tr h="0">
                <a:tc>
                  <a:txBody>
                    <a:bodyPr/>
                    <a:lstStyle/>
                    <a:p>
                      <a:pPr algn="l" fontAlgn="ctr"/>
                      <a:r>
                        <a:rPr lang="en-US" sz="1500" b="0" i="0" u="none" strike="noStrike" dirty="0">
                          <a:solidFill>
                            <a:srgbClr val="000000"/>
                          </a:solidFill>
                          <a:effectLst/>
                          <a:latin typeface="Calibri" panose="020F0502020204030204" pitchFamily="34" charset="0"/>
                        </a:rPr>
                        <a:t>Group 2 </a:t>
                      </a:r>
                      <a:r>
                        <a:rPr lang="en-US" sz="1000" b="0" i="0" u="none" strike="noStrike" dirty="0">
                          <a:solidFill>
                            <a:srgbClr val="000000"/>
                          </a:solidFill>
                          <a:effectLst/>
                          <a:latin typeface="Calibri" panose="020F0502020204030204" pitchFamily="34" charset="0"/>
                        </a:rPr>
                        <a:t>(between 1,000,000 and 10,000,000 kWh)</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7,895,188</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6,401,850</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ctr"/>
                      <a:r>
                        <a:rPr lang="fr-BE" sz="1500" b="0" i="0" u="none" strike="noStrike" dirty="0">
                          <a:solidFill>
                            <a:srgbClr val="88949B"/>
                          </a:solidFill>
                          <a:effectLst/>
                          <a:latin typeface="Calibri" panose="020F0502020204030204" pitchFamily="34" charset="0"/>
                        </a:rPr>
                        <a:t>1,493,338</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25675972"/>
                  </a:ext>
                </a:extLst>
              </a:tr>
              <a:tr h="0">
                <a:tc>
                  <a:txBody>
                    <a:bodyPr/>
                    <a:lstStyle/>
                    <a:p>
                      <a:pPr algn="l" fontAlgn="ctr"/>
                      <a:r>
                        <a:rPr lang="fr-BE" sz="1500" b="0" i="0" u="none" strike="noStrike" dirty="0">
                          <a:solidFill>
                            <a:srgbClr val="000000"/>
                          </a:solidFill>
                          <a:effectLst/>
                          <a:latin typeface="Calibri" panose="020F0502020204030204" pitchFamily="34" charset="0"/>
                        </a:rPr>
                        <a:t>Group 3 </a:t>
                      </a:r>
                      <a:r>
                        <a:rPr lang="fr-BE" sz="1000" b="0" i="0" u="none" strike="noStrike" dirty="0">
                          <a:solidFill>
                            <a:srgbClr val="000000"/>
                          </a:solidFill>
                          <a:effectLst/>
                          <a:latin typeface="Calibri" panose="020F0502020204030204" pitchFamily="34" charset="0"/>
                        </a:rPr>
                        <a:t>(&gt; 10,000,000 kWh)</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2,136,168</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2,194,304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r" fontAlgn="ctr"/>
                      <a:r>
                        <a:rPr lang="fr-BE" sz="1500" b="0" i="0" u="none" strike="noStrike" dirty="0">
                          <a:solidFill>
                            <a:srgbClr val="88949B"/>
                          </a:solidFill>
                          <a:effectLst/>
                          <a:latin typeface="Calibri" panose="020F0502020204030204" pitchFamily="34" charset="0"/>
                        </a:rPr>
                        <a:t>-58,137</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169975576"/>
                  </a:ext>
                </a:extLst>
              </a:tr>
              <a:tr h="96811">
                <a:tc>
                  <a:txBody>
                    <a:bodyPr/>
                    <a:lstStyle/>
                    <a:p>
                      <a:pPr marL="0" algn="l" defTabSz="914400" rtl="0" eaLnBrk="1" fontAlgn="ctr" latinLnBrk="0" hangingPunct="1"/>
                      <a:r>
                        <a:rPr lang="fr-BE" sz="1500" b="0" i="0" u="none" strike="noStrike" kern="1200" noProof="0" dirty="0">
                          <a:solidFill>
                            <a:srgbClr val="000000"/>
                          </a:solidFill>
                          <a:effectLst/>
                          <a:latin typeface="Calibri" panose="020F0502020204030204" pitchFamily="34" charset="0"/>
                          <a:ea typeface="+mn-ea"/>
                          <a:cs typeface="+mn-cs"/>
                        </a:rPr>
                        <a:t>Injection</a:t>
                      </a:r>
                    </a:p>
                  </a:txBody>
                  <a:tcPr marL="10983" marR="10983" marT="10983" marB="0" anchor="ctr">
                    <a:lnL w="12700" cap="flat" cmpd="sng" algn="ctr">
                      <a:solidFill>
                        <a:srgbClr val="C4BD97"/>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87,971</a:t>
                      </a:r>
                    </a:p>
                  </a:txBody>
                  <a:tcPr marL="9525" marR="9525"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0</a:t>
                      </a:r>
                    </a:p>
                  </a:txBody>
                  <a:tcPr marL="9525" marR="9525"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87,971</a:t>
                      </a:r>
                    </a:p>
                  </a:txBody>
                  <a:tcPr marL="9525" marR="9525" marT="9525" marB="0" anchor="ctr">
                    <a:lnL w="12700" cap="flat" cmpd="sng" algn="ctr">
                      <a:solidFill>
                        <a:srgbClr val="00B0F0"/>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775309663"/>
                  </a:ext>
                </a:extLst>
              </a:tr>
              <a:tr h="0">
                <a:tc>
                  <a:txBody>
                    <a:bodyPr/>
                    <a:lstStyle/>
                    <a:p>
                      <a:pPr marL="0" algn="l" defTabSz="914400" rtl="0" eaLnBrk="1" fontAlgn="ctr" latinLnBrk="0" hangingPunct="1"/>
                      <a:r>
                        <a:rPr lang="fr-BE" sz="1500" b="0" i="0" u="none" strike="noStrike" kern="1200" noProof="0" dirty="0">
                          <a:solidFill>
                            <a:srgbClr val="000000"/>
                          </a:solidFill>
                          <a:effectLst/>
                          <a:latin typeface="Calibri" panose="020F0502020204030204" pitchFamily="34" charset="0"/>
                          <a:ea typeface="+mn-ea"/>
                          <a:cs typeface="+mn-cs"/>
                        </a:rPr>
                        <a:t>CNG</a:t>
                      </a:r>
                    </a:p>
                  </a:txBody>
                  <a:tcPr marL="10983" marR="10983" marT="10983" marB="0" anchor="ctr">
                    <a:lnL w="12700" cap="flat" cmpd="sng" algn="ctr">
                      <a:solidFill>
                        <a:srgbClr val="C4BD97"/>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412,625</a:t>
                      </a:r>
                    </a:p>
                  </a:txBody>
                  <a:tcPr marL="9525" marR="9525"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330,835</a:t>
                      </a:r>
                    </a:p>
                  </a:txBody>
                  <a:tcPr marL="9525" marR="9525"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81,790</a:t>
                      </a:r>
                    </a:p>
                  </a:txBody>
                  <a:tcPr marL="9525" marR="9525" marT="9525" marB="0" anchor="ctr">
                    <a:lnL w="12700" cap="flat" cmpd="sng" algn="ctr">
                      <a:solidFill>
                        <a:srgbClr val="00B0F0"/>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2104861465"/>
                  </a:ext>
                </a:extLst>
              </a:tr>
              <a:tr h="195893">
                <a:tc>
                  <a:txBody>
                    <a:bodyPr/>
                    <a:lstStyle/>
                    <a:p>
                      <a:pPr algn="l" fontAlgn="ctr"/>
                      <a:r>
                        <a:rPr lang="fr-BE" sz="1500" b="1" i="0" u="none" strike="noStrike" dirty="0">
                          <a:solidFill>
                            <a:srgbClr val="000000"/>
                          </a:solidFill>
                          <a:effectLst/>
                          <a:latin typeface="Calibri" panose="020F0502020204030204" pitchFamily="34" charset="0"/>
                        </a:rPr>
                        <a:t>Total</a:t>
                      </a:r>
                    </a:p>
                  </a:txBody>
                  <a:tcPr marL="8237" marR="8237" marT="8237" marB="0" anchor="ctr">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solidFill>
                      <a:srgbClr val="D9D9D9"/>
                    </a:solidFill>
                  </a:tcPr>
                </a:tc>
                <a:tc>
                  <a:txBody>
                    <a:bodyPr/>
                    <a:lstStyle/>
                    <a:p>
                      <a:pPr marL="0" algn="r" defTabSz="914400" rtl="0" eaLnBrk="1" fontAlgn="ctr" latinLnBrk="0" hangingPunct="1"/>
                      <a:r>
                        <a:rPr lang="fr-BE" sz="1500" b="1" i="0" u="none" strike="noStrike" kern="1200" dirty="0">
                          <a:solidFill>
                            <a:srgbClr val="88949B"/>
                          </a:solidFill>
                          <a:effectLst/>
                          <a:latin typeface="Calibri" panose="020F0502020204030204" pitchFamily="34" charset="0"/>
                          <a:ea typeface="+mn-ea"/>
                          <a:cs typeface="+mn-cs"/>
                        </a:rPr>
                        <a:t>216,365,263</a:t>
                      </a:r>
                    </a:p>
                  </a:txBody>
                  <a:tcPr marL="9525" marR="9525" marT="9525" marB="0" anchor="ctr">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solidFill>
                      <a:srgbClr val="D9D9D9"/>
                    </a:solidFill>
                  </a:tcPr>
                </a:tc>
                <a:tc>
                  <a:txBody>
                    <a:bodyPr/>
                    <a:lstStyle/>
                    <a:p>
                      <a:pPr marL="0" algn="r" defTabSz="914400" rtl="0" eaLnBrk="1" fontAlgn="ctr" latinLnBrk="0" hangingPunct="1"/>
                      <a:r>
                        <a:rPr lang="fr-BE" sz="1500" b="1" i="0" u="none" strike="noStrike" kern="1200" dirty="0">
                          <a:solidFill>
                            <a:srgbClr val="88949B"/>
                          </a:solidFill>
                          <a:effectLst/>
                          <a:latin typeface="Calibri" panose="020F0502020204030204" pitchFamily="34" charset="0"/>
                          <a:ea typeface="+mn-ea"/>
                          <a:cs typeface="+mn-cs"/>
                        </a:rPr>
                        <a:t>197,297,459</a:t>
                      </a:r>
                    </a:p>
                  </a:txBody>
                  <a:tcPr marL="9525" marR="9525" marT="9525" marB="0" anchor="ctr">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solidFill>
                      <a:srgbClr val="D9D9D9"/>
                    </a:solidFill>
                  </a:tcPr>
                </a:tc>
                <a:tc>
                  <a:txBody>
                    <a:bodyPr/>
                    <a:lstStyle/>
                    <a:p>
                      <a:pPr algn="r" fontAlgn="ctr"/>
                      <a:r>
                        <a:rPr lang="fr-BE" sz="1500" b="1" i="0" u="none" strike="noStrike" dirty="0">
                          <a:solidFill>
                            <a:srgbClr val="88949B"/>
                          </a:solidFill>
                          <a:effectLst/>
                          <a:latin typeface="Calibri" panose="020F0502020204030204" pitchFamily="34" charset="0"/>
                        </a:rPr>
                        <a:t>19,067,804</a:t>
                      </a:r>
                    </a:p>
                  </a:txBody>
                  <a:tcPr marL="8237" marR="8237" marT="8237" marB="0" anchor="ctr">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solidFill>
                      <a:srgbClr val="D9D9D9"/>
                    </a:solidFill>
                  </a:tcPr>
                </a:tc>
                <a:extLst>
                  <a:ext uri="{0D108BD9-81ED-4DB2-BD59-A6C34878D82A}">
                    <a16:rowId xmlns:a16="http://schemas.microsoft.com/office/drawing/2014/main" val="3324077595"/>
                  </a:ext>
                </a:extLst>
              </a:tr>
            </a:tbl>
          </a:graphicData>
        </a:graphic>
      </p:graphicFrame>
    </p:spTree>
    <p:extLst>
      <p:ext uri="{BB962C8B-B14F-4D97-AF65-F5344CB8AC3E}">
        <p14:creationId xmlns:p14="http://schemas.microsoft.com/office/powerpoint/2010/main" val="866207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latin typeface="Calibri" pitchFamily="34" charset="0"/>
              </a:rPr>
              <a:t>Indicative funding needs (M€)</a:t>
            </a:r>
            <a:br>
              <a:rPr lang="en-GB" dirty="0">
                <a:latin typeface="Calibri" pitchFamily="34" charset="0"/>
              </a:rPr>
            </a:br>
            <a:r>
              <a:rPr lang="en-GB" sz="2000" dirty="0">
                <a:solidFill>
                  <a:schemeClr val="tx1"/>
                </a:solidFill>
                <a:latin typeface="Arial" pitchFamily="34" charset="0"/>
                <a:cs typeface="Arial" pitchFamily="34" charset="0"/>
              </a:rPr>
              <a:t>Electricity and gas</a:t>
            </a:r>
            <a:endParaRPr lang="fr-BE" sz="2000" dirty="0">
              <a:solidFill>
                <a:schemeClr val="tx1"/>
              </a:solidFill>
              <a:latin typeface="Arial" pitchFamily="34" charset="0"/>
              <a:cs typeface="Arial" pitchFamily="34" charset="0"/>
            </a:endParaRPr>
          </a:p>
        </p:txBody>
      </p:sp>
      <p:graphicFrame>
        <p:nvGraphicFramePr>
          <p:cNvPr id="4" name="Group 110">
            <a:extLst>
              <a:ext uri="{FF2B5EF4-FFF2-40B4-BE49-F238E27FC236}">
                <a16:creationId xmlns:a16="http://schemas.microsoft.com/office/drawing/2014/main" id="{5AC85A74-D1D5-4947-AB2C-CACDA94E93A2}"/>
              </a:ext>
            </a:extLst>
          </p:cNvPr>
          <p:cNvGraphicFramePr>
            <a:graphicFrameLocks noGrp="1"/>
          </p:cNvGraphicFramePr>
          <p:nvPr>
            <p:extLst>
              <p:ext uri="{D42A27DB-BD31-4B8C-83A1-F6EECF244321}">
                <p14:modId xmlns:p14="http://schemas.microsoft.com/office/powerpoint/2010/main" val="1983475808"/>
              </p:ext>
            </p:extLst>
          </p:nvPr>
        </p:nvGraphicFramePr>
        <p:xfrm>
          <a:off x="287524" y="1923678"/>
          <a:ext cx="8568952" cy="1727615"/>
        </p:xfrm>
        <a:graphic>
          <a:graphicData uri="http://schemas.openxmlformats.org/drawingml/2006/table">
            <a:tbl>
              <a:tblPr/>
              <a:tblGrid>
                <a:gridCol w="4285030">
                  <a:extLst>
                    <a:ext uri="{9D8B030D-6E8A-4147-A177-3AD203B41FA5}">
                      <a16:colId xmlns:a16="http://schemas.microsoft.com/office/drawing/2014/main" val="20000"/>
                    </a:ext>
                  </a:extLst>
                </a:gridCol>
                <a:gridCol w="1427974">
                  <a:extLst>
                    <a:ext uri="{9D8B030D-6E8A-4147-A177-3AD203B41FA5}">
                      <a16:colId xmlns:a16="http://schemas.microsoft.com/office/drawing/2014/main" val="20001"/>
                    </a:ext>
                  </a:extLst>
                </a:gridCol>
                <a:gridCol w="1427974">
                  <a:extLst>
                    <a:ext uri="{9D8B030D-6E8A-4147-A177-3AD203B41FA5}">
                      <a16:colId xmlns:a16="http://schemas.microsoft.com/office/drawing/2014/main" val="809191330"/>
                    </a:ext>
                  </a:extLst>
                </a:gridCol>
                <a:gridCol w="1427974">
                  <a:extLst>
                    <a:ext uri="{9D8B030D-6E8A-4147-A177-3AD203B41FA5}">
                      <a16:colId xmlns:a16="http://schemas.microsoft.com/office/drawing/2014/main" val="4098351844"/>
                    </a:ext>
                  </a:extLst>
                </a:gridCol>
              </a:tblGrid>
              <a:tr h="25238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noProof="0" dirty="0">
                        <a:ln>
                          <a:noFill/>
                        </a:ln>
                        <a:solidFill>
                          <a:srgbClr val="FFFFFF"/>
                        </a:solidFill>
                        <a:effectLst/>
                        <a:latin typeface="+mj-lt"/>
                        <a:ea typeface="ＭＳ Ｐゴシック"/>
                        <a:cs typeface="ＭＳ Ｐゴシック"/>
                      </a:endParaRPr>
                    </a:p>
                  </a:txBody>
                  <a:tcPr marL="6356" marR="6356" marT="6356" marB="635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sng" strike="noStrike" cap="none" normalizeH="0" baseline="0" noProof="0" dirty="0">
                          <a:ln>
                            <a:noFill/>
                          </a:ln>
                          <a:solidFill>
                            <a:schemeClr val="bg1"/>
                          </a:solidFill>
                          <a:effectLst/>
                          <a:latin typeface="+mj-lt"/>
                          <a:ea typeface="ＭＳ Ｐゴシック"/>
                          <a:cs typeface="ＭＳ Ｐゴシック"/>
                        </a:rPr>
                        <a:t>TOTAL</a:t>
                      </a:r>
                      <a:endParaRPr kumimoji="0" lang="en-GB" sz="1400" b="1" i="0" u="none" strike="noStrike" cap="none" normalizeH="0" baseline="0" noProof="0" dirty="0">
                        <a:ln>
                          <a:noFill/>
                        </a:ln>
                        <a:solidFill>
                          <a:schemeClr val="bg1"/>
                        </a:solidFill>
                        <a:effectLst/>
                        <a:latin typeface="+mj-lt"/>
                        <a:ea typeface="ＭＳ Ｐゴシック"/>
                        <a:cs typeface="ＭＳ Ｐゴシック"/>
                      </a:endParaRPr>
                    </a:p>
                  </a:txBody>
                  <a:tcPr marL="6356" marR="6356" marT="6356" marB="635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j-lt"/>
                          <a:ea typeface="ＭＳ Ｐゴシック"/>
                          <a:cs typeface="ＭＳ Ｐゴシック"/>
                        </a:rPr>
                        <a:t>Refinancing</a:t>
                      </a:r>
                    </a:p>
                  </a:txBody>
                  <a:tcPr marL="6356" marR="6356" marT="6356" marB="635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j-lt"/>
                          <a:ea typeface="ＭＳ Ｐゴシック"/>
                          <a:cs typeface="ＭＳ Ｐゴシック"/>
                        </a:rPr>
                        <a:t>Others</a:t>
                      </a:r>
                      <a:endParaRPr kumimoji="0" lang="en-GB" sz="1400" b="0" i="0" u="none" strike="sngStrike" cap="none" normalizeH="0" baseline="0" noProof="0" dirty="0">
                        <a:ln>
                          <a:noFill/>
                        </a:ln>
                        <a:solidFill>
                          <a:schemeClr val="bg1"/>
                        </a:solidFill>
                        <a:effectLst/>
                        <a:latin typeface="+mj-lt"/>
                        <a:ea typeface="ＭＳ Ｐゴシック"/>
                        <a:cs typeface="ＭＳ Ｐゴシック"/>
                      </a:endParaRPr>
                    </a:p>
                  </a:txBody>
                  <a:tcPr marL="6356" marR="6356" marT="6356" marB="635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68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a:ln>
                            <a:noFill/>
                          </a:ln>
                          <a:solidFill>
                            <a:srgbClr val="FFFFFF"/>
                          </a:solidFill>
                          <a:effectLst/>
                          <a:latin typeface="+mn-lt"/>
                          <a:ea typeface="ＭＳ Ｐゴシック"/>
                          <a:cs typeface="ＭＳ Ｐゴシック"/>
                        </a:rPr>
                        <a:t>Financing needs </a:t>
                      </a:r>
                      <a:r>
                        <a:rPr kumimoji="0" lang="en-GB" sz="1400" b="1" i="0" u="none" strike="noStrike" cap="none" normalizeH="0" baseline="0" noProof="0" dirty="0">
                          <a:ln>
                            <a:noFill/>
                          </a:ln>
                          <a:solidFill>
                            <a:srgbClr val="FFFFFF"/>
                          </a:solidFill>
                          <a:effectLst/>
                          <a:latin typeface="+mj-lt"/>
                          <a:ea typeface="ＭＳ Ｐゴシック"/>
                          <a:cs typeface="ＭＳ Ｐゴシック"/>
                        </a:rPr>
                        <a:t>2022</a:t>
                      </a:r>
                    </a:p>
                  </a:txBody>
                  <a:tcPr marL="6356" marR="6356" marT="6356" marB="6356" anchor="ctr" horzOverflow="overflow">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a:ln>
                            <a:noFill/>
                          </a:ln>
                          <a:solidFill>
                            <a:srgbClr val="000000"/>
                          </a:solidFill>
                          <a:effectLst/>
                          <a:latin typeface="+mj-lt"/>
                          <a:ea typeface="ＭＳ Ｐゴシック"/>
                          <a:cs typeface="ＭＳ Ｐゴシック"/>
                        </a:rPr>
                        <a:t>150</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noProof="0" dirty="0">
                        <a:ln>
                          <a:noFill/>
                        </a:ln>
                        <a:solidFill>
                          <a:srgbClr val="000000"/>
                        </a:solidFill>
                        <a:effectLst/>
                        <a:latin typeface="+mj-lt"/>
                        <a:ea typeface="ＭＳ Ｐゴシック"/>
                        <a:cs typeface="ＭＳ Ｐゴシック"/>
                      </a:endParaRP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noProof="0" dirty="0">
                        <a:ln>
                          <a:noFill/>
                        </a:ln>
                        <a:solidFill>
                          <a:srgbClr val="000000"/>
                        </a:solidFill>
                        <a:effectLst/>
                        <a:latin typeface="+mj-lt"/>
                        <a:ea typeface="ＭＳ Ｐゴシック"/>
                        <a:cs typeface="ＭＳ Ｐゴシック"/>
                      </a:endParaRP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68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a:ln>
                            <a:noFill/>
                          </a:ln>
                          <a:solidFill>
                            <a:srgbClr val="FFFFFF"/>
                          </a:solidFill>
                          <a:effectLst/>
                          <a:latin typeface="+mn-lt"/>
                          <a:ea typeface="ＭＳ Ｐゴシック"/>
                          <a:cs typeface="ＭＳ Ｐゴシック"/>
                        </a:rPr>
                        <a:t>Financing needs </a:t>
                      </a:r>
                      <a:r>
                        <a:rPr kumimoji="0" lang="en-GB" sz="1400" b="1" i="0" u="none" strike="noStrike" cap="none" normalizeH="0" baseline="0" noProof="0" dirty="0">
                          <a:ln>
                            <a:noFill/>
                          </a:ln>
                          <a:solidFill>
                            <a:srgbClr val="FFFFFF"/>
                          </a:solidFill>
                          <a:effectLst/>
                          <a:latin typeface="+mj-lt"/>
                          <a:ea typeface="ＭＳ Ｐゴシック"/>
                          <a:cs typeface="ＭＳ Ｐゴシック"/>
                        </a:rPr>
                        <a:t>2023</a:t>
                      </a:r>
                    </a:p>
                  </a:txBody>
                  <a:tcPr marL="6356" marR="6356" marT="6356" marB="6356" anchor="ctr" horzOverflow="overflow">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a:ln>
                            <a:noFill/>
                          </a:ln>
                          <a:solidFill>
                            <a:srgbClr val="000000"/>
                          </a:solidFill>
                          <a:effectLst/>
                          <a:latin typeface="+mj-lt"/>
                          <a:ea typeface="ＭＳ Ｐゴシック"/>
                          <a:cs typeface="ＭＳ Ｐゴシック"/>
                        </a:rPr>
                        <a:t>248</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rgbClr val="000000"/>
                          </a:solidFill>
                          <a:effectLst/>
                          <a:latin typeface="+mj-lt"/>
                          <a:ea typeface="ＭＳ Ｐゴシック"/>
                          <a:cs typeface="ＭＳ Ｐゴシック"/>
                        </a:rPr>
                        <a:t>173</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rgbClr val="000000"/>
                          </a:solidFill>
                          <a:effectLst/>
                          <a:latin typeface="+mj-lt"/>
                          <a:ea typeface="ＭＳ Ｐゴシック"/>
                          <a:cs typeface="ＭＳ Ｐゴシック"/>
                        </a:rPr>
                        <a:t>75</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68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a:ln>
                            <a:noFill/>
                          </a:ln>
                          <a:solidFill>
                            <a:srgbClr val="FFFFFF"/>
                          </a:solidFill>
                          <a:effectLst/>
                          <a:latin typeface="+mn-lt"/>
                          <a:ea typeface="ＭＳ Ｐゴシック"/>
                          <a:cs typeface="ＭＳ Ｐゴシック"/>
                        </a:rPr>
                        <a:t>Financing needs </a:t>
                      </a:r>
                      <a:r>
                        <a:rPr kumimoji="0" lang="en-GB" sz="1400" b="1" i="0" u="none" strike="noStrike" cap="none" normalizeH="0" baseline="0" noProof="0" dirty="0">
                          <a:ln>
                            <a:noFill/>
                          </a:ln>
                          <a:solidFill>
                            <a:srgbClr val="FFFFFF"/>
                          </a:solidFill>
                          <a:effectLst/>
                          <a:latin typeface="+mj-lt"/>
                          <a:ea typeface="ＭＳ Ｐゴシック"/>
                          <a:cs typeface="ＭＳ Ｐゴシック"/>
                        </a:rPr>
                        <a:t>2024</a:t>
                      </a:r>
                    </a:p>
                  </a:txBody>
                  <a:tcPr marL="6356" marR="6356" marT="6356" marB="6356" anchor="ctr" horzOverflow="overflow">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a:ln>
                            <a:noFill/>
                          </a:ln>
                          <a:solidFill>
                            <a:srgbClr val="000000"/>
                          </a:solidFill>
                          <a:effectLst/>
                          <a:latin typeface="+mj-lt"/>
                          <a:ea typeface="ＭＳ Ｐゴシック"/>
                          <a:cs typeface="ＭＳ Ｐゴシック"/>
                        </a:rPr>
                        <a:t>224</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rgbClr val="000000"/>
                          </a:solidFill>
                          <a:effectLst/>
                          <a:latin typeface="+mj-lt"/>
                          <a:ea typeface="ＭＳ Ｐゴシック"/>
                          <a:cs typeface="ＭＳ Ｐゴシック"/>
                        </a:rPr>
                        <a:t>152</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rgbClr val="000000"/>
                          </a:solidFill>
                          <a:effectLst/>
                          <a:latin typeface="+mj-lt"/>
                          <a:ea typeface="ＭＳ Ｐゴシック"/>
                          <a:cs typeface="ＭＳ Ｐゴシック"/>
                        </a:rPr>
                        <a:t>72</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68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a:ln>
                            <a:noFill/>
                          </a:ln>
                          <a:solidFill>
                            <a:srgbClr val="FFFFFF"/>
                          </a:solidFill>
                          <a:effectLst/>
                          <a:latin typeface="+mn-lt"/>
                          <a:ea typeface="ＭＳ Ｐゴシック"/>
                          <a:cs typeface="ＭＳ Ｐゴシック"/>
                        </a:rPr>
                        <a:t>Financing needs </a:t>
                      </a:r>
                      <a:r>
                        <a:rPr kumimoji="0" lang="en-GB" sz="1400" b="1" i="0" u="none" strike="noStrike" cap="none" normalizeH="0" baseline="0" noProof="0" dirty="0">
                          <a:ln>
                            <a:noFill/>
                          </a:ln>
                          <a:solidFill>
                            <a:srgbClr val="FFFFFF"/>
                          </a:solidFill>
                          <a:effectLst/>
                          <a:latin typeface="+mj-lt"/>
                          <a:ea typeface="ＭＳ Ｐゴシック"/>
                          <a:cs typeface="ＭＳ Ｐゴシック"/>
                        </a:rPr>
                        <a:t>2025</a:t>
                      </a:r>
                    </a:p>
                  </a:txBody>
                  <a:tcPr marL="6356" marR="6356" marT="6356" marB="6356" anchor="ctr" horzOverflow="overflow">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a:ln>
                            <a:noFill/>
                          </a:ln>
                          <a:solidFill>
                            <a:srgbClr val="000000"/>
                          </a:solidFill>
                          <a:effectLst/>
                          <a:latin typeface="+mj-lt"/>
                          <a:ea typeface="ＭＳ Ｐゴシック"/>
                          <a:cs typeface="ＭＳ Ｐゴシック"/>
                        </a:rPr>
                        <a:t>263</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rgbClr val="000000"/>
                          </a:solidFill>
                          <a:effectLst/>
                          <a:latin typeface="+mj-lt"/>
                          <a:ea typeface="ＭＳ Ｐゴシック"/>
                          <a:cs typeface="ＭＳ Ｐゴシック"/>
                        </a:rPr>
                        <a:t>164</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rgbClr val="000000"/>
                          </a:solidFill>
                          <a:effectLst/>
                          <a:latin typeface="+mj-lt"/>
                          <a:ea typeface="ＭＳ Ｐゴシック"/>
                          <a:cs typeface="ＭＳ Ｐゴシック"/>
                        </a:rPr>
                        <a:t>99</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24434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BE" dirty="0" err="1"/>
              <a:t>Debt</a:t>
            </a:r>
            <a:r>
              <a:rPr lang="fr-BE" dirty="0"/>
              <a:t> management           </a:t>
            </a:r>
            <a:r>
              <a:rPr lang="en-US" dirty="0">
                <a:solidFill>
                  <a:srgbClr val="88949B"/>
                </a:solidFill>
              </a:rPr>
              <a:t>(1/2)</a:t>
            </a:r>
            <a:br>
              <a:rPr lang="en-US" dirty="0">
                <a:solidFill>
                  <a:srgbClr val="88949B"/>
                </a:solidFill>
              </a:rPr>
            </a:br>
            <a:r>
              <a:rPr lang="fr-BE" sz="2000" dirty="0">
                <a:solidFill>
                  <a:schemeClr val="tx1"/>
                </a:solidFill>
                <a:latin typeface="Arial" pitchFamily="34" charset="0"/>
                <a:cs typeface="Arial" pitchFamily="34" charset="0"/>
              </a:rPr>
              <a:t>Evolution of the </a:t>
            </a:r>
            <a:r>
              <a:rPr lang="fr-BE" sz="2000" dirty="0" err="1">
                <a:solidFill>
                  <a:schemeClr val="tx1"/>
                </a:solidFill>
                <a:latin typeface="Arial" pitchFamily="34" charset="0"/>
                <a:cs typeface="Arial" pitchFamily="34" charset="0"/>
              </a:rPr>
              <a:t>gross</a:t>
            </a:r>
            <a:r>
              <a:rPr lang="fr-BE" sz="2000" dirty="0">
                <a:solidFill>
                  <a:schemeClr val="tx1"/>
                </a:solidFill>
                <a:latin typeface="Arial" pitchFamily="34" charset="0"/>
                <a:cs typeface="Arial" pitchFamily="34" charset="0"/>
              </a:rPr>
              <a:t> </a:t>
            </a:r>
            <a:r>
              <a:rPr lang="fr-BE" sz="2000" dirty="0" err="1">
                <a:solidFill>
                  <a:schemeClr val="tx1"/>
                </a:solidFill>
                <a:latin typeface="Arial" pitchFamily="34" charset="0"/>
                <a:cs typeface="Arial" pitchFamily="34" charset="0"/>
              </a:rPr>
              <a:t>debt</a:t>
            </a:r>
            <a:endParaRPr lang="fr-BE" sz="2000" dirty="0">
              <a:solidFill>
                <a:schemeClr val="tx1"/>
              </a:solidFill>
            </a:endParaRPr>
          </a:p>
        </p:txBody>
      </p:sp>
      <p:graphicFrame>
        <p:nvGraphicFramePr>
          <p:cNvPr id="4" name="Graphique 7"/>
          <p:cNvGraphicFramePr>
            <a:graphicFrameLocks noGrp="1"/>
          </p:cNvGraphicFramePr>
          <p:nvPr>
            <p:ph idx="1"/>
            <p:extLst>
              <p:ext uri="{D42A27DB-BD31-4B8C-83A1-F6EECF244321}">
                <p14:modId xmlns:p14="http://schemas.microsoft.com/office/powerpoint/2010/main" val="963501227"/>
              </p:ext>
            </p:extLst>
          </p:nvPr>
        </p:nvGraphicFramePr>
        <p:xfrm>
          <a:off x="683568" y="771550"/>
          <a:ext cx="8064500" cy="3667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8879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BE" dirty="0" err="1"/>
              <a:t>Debt</a:t>
            </a:r>
            <a:r>
              <a:rPr lang="fr-BE" dirty="0"/>
              <a:t> management           </a:t>
            </a:r>
            <a:r>
              <a:rPr lang="en-US" dirty="0">
                <a:solidFill>
                  <a:srgbClr val="88949B"/>
                </a:solidFill>
              </a:rPr>
              <a:t>(2/2)</a:t>
            </a:r>
            <a:br>
              <a:rPr lang="en-US" dirty="0">
                <a:solidFill>
                  <a:srgbClr val="88949B"/>
                </a:solidFill>
              </a:rPr>
            </a:br>
            <a:r>
              <a:rPr lang="fr-BE" sz="2000" dirty="0">
                <a:solidFill>
                  <a:schemeClr val="tx1"/>
                </a:solidFill>
                <a:latin typeface="Arial" pitchFamily="34" charset="0"/>
                <a:cs typeface="Arial" pitchFamily="34" charset="0"/>
              </a:rPr>
              <a:t>Debt </a:t>
            </a:r>
            <a:r>
              <a:rPr lang="fr-BE" sz="2000" dirty="0" err="1">
                <a:solidFill>
                  <a:schemeClr val="tx1"/>
                </a:solidFill>
                <a:latin typeface="Arial" pitchFamily="34" charset="0"/>
                <a:cs typeface="Arial" pitchFamily="34" charset="0"/>
              </a:rPr>
              <a:t>maturity</a:t>
            </a:r>
            <a:r>
              <a:rPr lang="fr-BE" sz="2000" dirty="0">
                <a:solidFill>
                  <a:schemeClr val="tx1"/>
                </a:solidFill>
                <a:latin typeface="Arial" pitchFamily="34" charset="0"/>
                <a:cs typeface="Arial" pitchFamily="34" charset="0"/>
              </a:rPr>
              <a:t> 31.12.2021</a:t>
            </a:r>
            <a:endParaRPr lang="fr-BE" dirty="0"/>
          </a:p>
        </p:txBody>
      </p:sp>
      <p:sp>
        <p:nvSpPr>
          <p:cNvPr id="7" name="ZoneTexte 6"/>
          <p:cNvSpPr txBox="1"/>
          <p:nvPr/>
        </p:nvSpPr>
        <p:spPr>
          <a:xfrm>
            <a:off x="827584" y="4355405"/>
            <a:ext cx="7776864" cy="307777"/>
          </a:xfrm>
          <a:prstGeom prst="rect">
            <a:avLst/>
          </a:prstGeom>
          <a:solidFill>
            <a:schemeClr val="accent3">
              <a:lumMod val="40000"/>
              <a:lumOff val="60000"/>
            </a:schemeClr>
          </a:solidFill>
          <a:ln w="6350" cmpd="sng">
            <a:noFill/>
          </a:ln>
          <a:effectLst>
            <a:outerShdw blurRad="50800" dist="38100" algn="l" rotWithShape="0">
              <a:prstClr val="black">
                <a:alpha val="40000"/>
              </a:prstClr>
            </a:outerShdw>
          </a:effectLst>
        </p:spPr>
        <p:txBody>
          <a:bodyPr wrap="square" rtlCol="0">
            <a:spAutoFit/>
          </a:bodyPr>
          <a:lstStyle/>
          <a:p>
            <a:pPr algn="ctr"/>
            <a:r>
              <a:rPr lang="en-US" sz="1400" b="1" dirty="0">
                <a:solidFill>
                  <a:schemeClr val="tx2">
                    <a:lumMod val="75000"/>
                    <a:lumOff val="25000"/>
                  </a:schemeClr>
                </a:solidFill>
              </a:rPr>
              <a:t>Debt average duration :  11 years and 8 months</a:t>
            </a:r>
            <a:endParaRPr lang="fr-BE" sz="1400" b="1" dirty="0">
              <a:solidFill>
                <a:schemeClr val="tx2">
                  <a:lumMod val="75000"/>
                  <a:lumOff val="25000"/>
                </a:schemeClr>
              </a:solidFill>
            </a:endParaRPr>
          </a:p>
        </p:txBody>
      </p:sp>
      <p:graphicFrame>
        <p:nvGraphicFramePr>
          <p:cNvPr id="8" name="Graphique 7">
            <a:extLst>
              <a:ext uri="{FF2B5EF4-FFF2-40B4-BE49-F238E27FC236}">
                <a16:creationId xmlns:a16="http://schemas.microsoft.com/office/drawing/2014/main" id="{9AE9F797-3941-474F-A5AC-BE370912D15C}"/>
              </a:ext>
            </a:extLst>
          </p:cNvPr>
          <p:cNvGraphicFramePr>
            <a:graphicFrameLocks/>
          </p:cNvGraphicFramePr>
          <p:nvPr>
            <p:extLst>
              <p:ext uri="{D42A27DB-BD31-4B8C-83A1-F6EECF244321}">
                <p14:modId xmlns:p14="http://schemas.microsoft.com/office/powerpoint/2010/main" val="2120673096"/>
              </p:ext>
            </p:extLst>
          </p:nvPr>
        </p:nvGraphicFramePr>
        <p:xfrm>
          <a:off x="341193" y="1219298"/>
          <a:ext cx="8461614" cy="31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8012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Financial indebtedness with mainly fixed interest rates</a:t>
            </a:r>
          </a:p>
        </p:txBody>
      </p:sp>
      <p:graphicFrame>
        <p:nvGraphicFramePr>
          <p:cNvPr id="5" name="Espace réservé du contenu 4">
            <a:extLst>
              <a:ext uri="{FF2B5EF4-FFF2-40B4-BE49-F238E27FC236}">
                <a16:creationId xmlns:a16="http://schemas.microsoft.com/office/drawing/2014/main" id="{717434AE-18F6-4756-AD8B-E4FC06F9B9FD}"/>
              </a:ext>
            </a:extLst>
          </p:cNvPr>
          <p:cNvGraphicFramePr>
            <a:graphicFrameLocks noGrp="1"/>
          </p:cNvGraphicFramePr>
          <p:nvPr>
            <p:ph idx="1"/>
            <p:extLst>
              <p:ext uri="{D42A27DB-BD31-4B8C-83A1-F6EECF244321}">
                <p14:modId xmlns:p14="http://schemas.microsoft.com/office/powerpoint/2010/main" val="1631512581"/>
              </p:ext>
            </p:extLst>
          </p:nvPr>
        </p:nvGraphicFramePr>
        <p:xfrm>
          <a:off x="647500" y="1275606"/>
          <a:ext cx="8064500" cy="3451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8047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648000" y="1261395"/>
            <a:ext cx="7956448" cy="3182419"/>
            <a:chOff x="1158956" y="1261395"/>
            <a:chExt cx="7445492" cy="3182419"/>
          </a:xfrm>
        </p:grpSpPr>
        <p:sp>
          <p:nvSpPr>
            <p:cNvPr id="8" name="Forme libre 7"/>
            <p:cNvSpPr/>
            <p:nvPr/>
          </p:nvSpPr>
          <p:spPr>
            <a:xfrm>
              <a:off x="2765173" y="1261395"/>
              <a:ext cx="5839274" cy="1321352"/>
            </a:xfrm>
            <a:custGeom>
              <a:avLst/>
              <a:gdLst>
                <a:gd name="connsiteX0" fmla="*/ 0 w 3304928"/>
                <a:gd name="connsiteY0" fmla="*/ 220230 h 1321352"/>
                <a:gd name="connsiteX1" fmla="*/ 220230 w 3304928"/>
                <a:gd name="connsiteY1" fmla="*/ 0 h 1321352"/>
                <a:gd name="connsiteX2" fmla="*/ 3084698 w 3304928"/>
                <a:gd name="connsiteY2" fmla="*/ 0 h 1321352"/>
                <a:gd name="connsiteX3" fmla="*/ 3304928 w 3304928"/>
                <a:gd name="connsiteY3" fmla="*/ 220230 h 1321352"/>
                <a:gd name="connsiteX4" fmla="*/ 3304928 w 3304928"/>
                <a:gd name="connsiteY4" fmla="*/ 1101122 h 1321352"/>
                <a:gd name="connsiteX5" fmla="*/ 3084698 w 3304928"/>
                <a:gd name="connsiteY5" fmla="*/ 1321352 h 1321352"/>
                <a:gd name="connsiteX6" fmla="*/ 220230 w 3304928"/>
                <a:gd name="connsiteY6" fmla="*/ 1321352 h 1321352"/>
                <a:gd name="connsiteX7" fmla="*/ 0 w 3304928"/>
                <a:gd name="connsiteY7" fmla="*/ 1101122 h 1321352"/>
                <a:gd name="connsiteX8" fmla="*/ 0 w 3304928"/>
                <a:gd name="connsiteY8" fmla="*/ 220230 h 132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4928" h="1321352">
                  <a:moveTo>
                    <a:pt x="0" y="220230"/>
                  </a:moveTo>
                  <a:cubicBezTo>
                    <a:pt x="0" y="98600"/>
                    <a:pt x="98600" y="0"/>
                    <a:pt x="220230" y="0"/>
                  </a:cubicBezTo>
                  <a:lnTo>
                    <a:pt x="3084698" y="0"/>
                  </a:lnTo>
                  <a:cubicBezTo>
                    <a:pt x="3206328" y="0"/>
                    <a:pt x="3304928" y="98600"/>
                    <a:pt x="3304928" y="220230"/>
                  </a:cubicBezTo>
                  <a:lnTo>
                    <a:pt x="3304928" y="1101122"/>
                  </a:lnTo>
                  <a:cubicBezTo>
                    <a:pt x="3304928" y="1222752"/>
                    <a:pt x="3206328" y="1321352"/>
                    <a:pt x="3084698" y="1321352"/>
                  </a:cubicBezTo>
                  <a:lnTo>
                    <a:pt x="220230" y="1321352"/>
                  </a:lnTo>
                  <a:cubicBezTo>
                    <a:pt x="98600" y="1321352"/>
                    <a:pt x="0" y="1222752"/>
                    <a:pt x="0" y="1101122"/>
                  </a:cubicBezTo>
                  <a:lnTo>
                    <a:pt x="0" y="22023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5933" tIns="75933" rIns="75933" bIns="75933" numCol="1" spcCol="1270" anchor="t" anchorCtr="0">
              <a:noAutofit/>
            </a:bodyPr>
            <a:lstStyle/>
            <a:p>
              <a:pPr marL="0" lvl="1" algn="l" defTabSz="800100">
                <a:lnSpc>
                  <a:spcPct val="90000"/>
                </a:lnSpc>
                <a:spcBef>
                  <a:spcPct val="0"/>
                </a:spcBef>
                <a:spcAft>
                  <a:spcPct val="15000"/>
                </a:spcAft>
              </a:pPr>
              <a:r>
                <a:rPr lang="en-US" sz="1800" kern="1200" dirty="0">
                  <a:solidFill>
                    <a:schemeClr val="tx1"/>
                  </a:solidFill>
                </a:rPr>
                <a:t>Total size program : 550 M€</a:t>
              </a:r>
            </a:p>
            <a:p>
              <a:pPr marL="0" lvl="1" algn="l" defTabSz="800100">
                <a:lnSpc>
                  <a:spcPct val="90000"/>
                </a:lnSpc>
                <a:spcBef>
                  <a:spcPct val="0"/>
                </a:spcBef>
                <a:spcAft>
                  <a:spcPct val="15000"/>
                </a:spcAft>
              </a:pPr>
              <a:endParaRPr lang="en-US" dirty="0">
                <a:solidFill>
                  <a:schemeClr val="tx1"/>
                </a:solidFill>
              </a:endParaRPr>
            </a:p>
            <a:p>
              <a:pPr marL="0" lvl="1" defTabSz="800100">
                <a:lnSpc>
                  <a:spcPct val="90000"/>
                </a:lnSpc>
                <a:spcBef>
                  <a:spcPct val="0"/>
                </a:spcBef>
                <a:spcAft>
                  <a:spcPct val="15000"/>
                </a:spcAft>
              </a:pPr>
              <a:r>
                <a:rPr lang="en-US" sz="1800" kern="1200" dirty="0">
                  <a:solidFill>
                    <a:schemeClr val="tx1"/>
                  </a:solidFill>
                </a:rPr>
                <a:t>Use at 31/12/2021 :      /</a:t>
              </a:r>
            </a:p>
            <a:p>
              <a:pPr marL="0" lvl="1" algn="l" defTabSz="800100">
                <a:lnSpc>
                  <a:spcPct val="90000"/>
                </a:lnSpc>
                <a:spcBef>
                  <a:spcPct val="0"/>
                </a:spcBef>
                <a:spcAft>
                  <a:spcPct val="15000"/>
                </a:spcAft>
              </a:pPr>
              <a:endParaRPr lang="en-US" sz="1800" kern="1200" dirty="0"/>
            </a:p>
          </p:txBody>
        </p:sp>
        <p:sp>
          <p:nvSpPr>
            <p:cNvPr id="9" name="Forme libre 8"/>
            <p:cNvSpPr/>
            <p:nvPr/>
          </p:nvSpPr>
          <p:spPr>
            <a:xfrm>
              <a:off x="1158957" y="1261395"/>
              <a:ext cx="1396819" cy="1321352"/>
            </a:xfrm>
            <a:custGeom>
              <a:avLst/>
              <a:gdLst>
                <a:gd name="connsiteX0" fmla="*/ 0 w 2203285"/>
                <a:gd name="connsiteY0" fmla="*/ 220230 h 1321352"/>
                <a:gd name="connsiteX1" fmla="*/ 220230 w 2203285"/>
                <a:gd name="connsiteY1" fmla="*/ 0 h 1321352"/>
                <a:gd name="connsiteX2" fmla="*/ 1983055 w 2203285"/>
                <a:gd name="connsiteY2" fmla="*/ 0 h 1321352"/>
                <a:gd name="connsiteX3" fmla="*/ 2203285 w 2203285"/>
                <a:gd name="connsiteY3" fmla="*/ 220230 h 1321352"/>
                <a:gd name="connsiteX4" fmla="*/ 2203285 w 2203285"/>
                <a:gd name="connsiteY4" fmla="*/ 1101122 h 1321352"/>
                <a:gd name="connsiteX5" fmla="*/ 1983055 w 2203285"/>
                <a:gd name="connsiteY5" fmla="*/ 1321352 h 1321352"/>
                <a:gd name="connsiteX6" fmla="*/ 220230 w 2203285"/>
                <a:gd name="connsiteY6" fmla="*/ 1321352 h 1321352"/>
                <a:gd name="connsiteX7" fmla="*/ 0 w 2203285"/>
                <a:gd name="connsiteY7" fmla="*/ 1101122 h 1321352"/>
                <a:gd name="connsiteX8" fmla="*/ 0 w 2203285"/>
                <a:gd name="connsiteY8" fmla="*/ 220230 h 132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3285" h="1321352">
                  <a:moveTo>
                    <a:pt x="0" y="220230"/>
                  </a:moveTo>
                  <a:cubicBezTo>
                    <a:pt x="0" y="98600"/>
                    <a:pt x="98600" y="0"/>
                    <a:pt x="220230" y="0"/>
                  </a:cubicBezTo>
                  <a:lnTo>
                    <a:pt x="1983055" y="0"/>
                  </a:lnTo>
                  <a:cubicBezTo>
                    <a:pt x="2104685" y="0"/>
                    <a:pt x="2203285" y="98600"/>
                    <a:pt x="2203285" y="220230"/>
                  </a:cubicBezTo>
                  <a:lnTo>
                    <a:pt x="2203285" y="1101122"/>
                  </a:lnTo>
                  <a:cubicBezTo>
                    <a:pt x="2203285" y="1222752"/>
                    <a:pt x="2104685" y="1321352"/>
                    <a:pt x="1983055" y="1321352"/>
                  </a:cubicBezTo>
                  <a:lnTo>
                    <a:pt x="220230" y="1321352"/>
                  </a:lnTo>
                  <a:cubicBezTo>
                    <a:pt x="98600" y="1321352"/>
                    <a:pt x="0" y="1222752"/>
                    <a:pt x="0" y="1101122"/>
                  </a:cubicBezTo>
                  <a:lnTo>
                    <a:pt x="0" y="2202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703" tIns="102603" rIns="140703" bIns="102603" numCol="1" spcCol="1270" anchor="ctr" anchorCtr="0">
              <a:noAutofit/>
            </a:bodyPr>
            <a:lstStyle/>
            <a:p>
              <a:pPr lvl="0" algn="ctr" defTabSz="889000">
                <a:lnSpc>
                  <a:spcPct val="90000"/>
                </a:lnSpc>
                <a:spcBef>
                  <a:spcPct val="0"/>
                </a:spcBef>
                <a:spcAft>
                  <a:spcPct val="35000"/>
                </a:spcAft>
              </a:pPr>
              <a:r>
                <a:rPr lang="fr-BE" sz="2000" kern="1200" dirty="0"/>
                <a:t>CP Program</a:t>
              </a:r>
              <a:endParaRPr lang="en-US" sz="2000" kern="1200" dirty="0"/>
            </a:p>
          </p:txBody>
        </p:sp>
        <p:sp>
          <p:nvSpPr>
            <p:cNvPr id="10" name="Forme libre 9"/>
            <p:cNvSpPr/>
            <p:nvPr/>
          </p:nvSpPr>
          <p:spPr>
            <a:xfrm>
              <a:off x="2771800" y="3147814"/>
              <a:ext cx="5832648" cy="1296000"/>
            </a:xfrm>
            <a:custGeom>
              <a:avLst/>
              <a:gdLst>
                <a:gd name="connsiteX0" fmla="*/ 0 w 4838700"/>
                <a:gd name="connsiteY0" fmla="*/ 322435 h 1934573"/>
                <a:gd name="connsiteX1" fmla="*/ 322435 w 4838700"/>
                <a:gd name="connsiteY1" fmla="*/ 0 h 1934573"/>
                <a:gd name="connsiteX2" fmla="*/ 4516265 w 4838700"/>
                <a:gd name="connsiteY2" fmla="*/ 0 h 1934573"/>
                <a:gd name="connsiteX3" fmla="*/ 4838700 w 4838700"/>
                <a:gd name="connsiteY3" fmla="*/ 322435 h 1934573"/>
                <a:gd name="connsiteX4" fmla="*/ 4838700 w 4838700"/>
                <a:gd name="connsiteY4" fmla="*/ 1612138 h 1934573"/>
                <a:gd name="connsiteX5" fmla="*/ 4516265 w 4838700"/>
                <a:gd name="connsiteY5" fmla="*/ 1934573 h 1934573"/>
                <a:gd name="connsiteX6" fmla="*/ 322435 w 4838700"/>
                <a:gd name="connsiteY6" fmla="*/ 1934573 h 1934573"/>
                <a:gd name="connsiteX7" fmla="*/ 0 w 4838700"/>
                <a:gd name="connsiteY7" fmla="*/ 1612138 h 1934573"/>
                <a:gd name="connsiteX8" fmla="*/ 0 w 4838700"/>
                <a:gd name="connsiteY8" fmla="*/ 322435 h 193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8700" h="1934573">
                  <a:moveTo>
                    <a:pt x="0" y="322435"/>
                  </a:moveTo>
                  <a:cubicBezTo>
                    <a:pt x="0" y="144359"/>
                    <a:pt x="144359" y="0"/>
                    <a:pt x="322435" y="0"/>
                  </a:cubicBezTo>
                  <a:lnTo>
                    <a:pt x="4516265" y="0"/>
                  </a:lnTo>
                  <a:cubicBezTo>
                    <a:pt x="4694341" y="0"/>
                    <a:pt x="4838700" y="144359"/>
                    <a:pt x="4838700" y="322435"/>
                  </a:cubicBezTo>
                  <a:lnTo>
                    <a:pt x="4838700" y="1612138"/>
                  </a:lnTo>
                  <a:cubicBezTo>
                    <a:pt x="4838700" y="1790214"/>
                    <a:pt x="4694341" y="1934573"/>
                    <a:pt x="4516265" y="1934573"/>
                  </a:cubicBezTo>
                  <a:lnTo>
                    <a:pt x="322435" y="1934573"/>
                  </a:lnTo>
                  <a:cubicBezTo>
                    <a:pt x="144359" y="1934573"/>
                    <a:pt x="0" y="1790214"/>
                    <a:pt x="0" y="1612138"/>
                  </a:cubicBezTo>
                  <a:lnTo>
                    <a:pt x="0" y="322435"/>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5868" tIns="105868" rIns="105868" bIns="105868" numCol="1" spcCol="1270" anchor="t" anchorCtr="0">
              <a:noAutofit/>
            </a:bodyPr>
            <a:lstStyle/>
            <a:p>
              <a:pPr marL="0" lvl="1" algn="l" defTabSz="800100">
                <a:lnSpc>
                  <a:spcPct val="90000"/>
                </a:lnSpc>
                <a:spcBef>
                  <a:spcPct val="0"/>
                </a:spcBef>
                <a:spcAft>
                  <a:spcPct val="15000"/>
                </a:spcAft>
              </a:pPr>
              <a:r>
                <a:rPr lang="en-US" sz="1800" kern="1200" dirty="0">
                  <a:solidFill>
                    <a:schemeClr val="tx1"/>
                  </a:solidFill>
                </a:rPr>
                <a:t>Total size facilities :     50 M€</a:t>
              </a:r>
              <a:endParaRPr lang="en-US" sz="1800" kern="1200" dirty="0"/>
            </a:p>
            <a:p>
              <a:pPr marL="0" lvl="1" algn="l" defTabSz="800100">
                <a:lnSpc>
                  <a:spcPct val="90000"/>
                </a:lnSpc>
                <a:spcBef>
                  <a:spcPct val="0"/>
                </a:spcBef>
                <a:spcAft>
                  <a:spcPct val="15000"/>
                </a:spcAft>
              </a:pPr>
              <a:endParaRPr lang="en-US" sz="1800" kern="1200" dirty="0">
                <a:solidFill>
                  <a:schemeClr val="tx1"/>
                </a:solidFill>
              </a:endParaRPr>
            </a:p>
            <a:p>
              <a:pPr marL="0" lvl="1" algn="l" defTabSz="800100">
                <a:lnSpc>
                  <a:spcPct val="90000"/>
                </a:lnSpc>
                <a:spcBef>
                  <a:spcPct val="0"/>
                </a:spcBef>
                <a:spcAft>
                  <a:spcPct val="15000"/>
                </a:spcAft>
              </a:pPr>
              <a:r>
                <a:rPr lang="en-US" sz="1800" kern="1200" dirty="0">
                  <a:solidFill>
                    <a:schemeClr val="tx1"/>
                  </a:solidFill>
                </a:rPr>
                <a:t>Use at 31/12/2021 :       /</a:t>
              </a:r>
            </a:p>
          </p:txBody>
        </p:sp>
        <p:sp>
          <p:nvSpPr>
            <p:cNvPr id="11" name="Forme libre 10"/>
            <p:cNvSpPr/>
            <p:nvPr/>
          </p:nvSpPr>
          <p:spPr>
            <a:xfrm>
              <a:off x="1158956" y="3095491"/>
              <a:ext cx="1396820" cy="1321200"/>
            </a:xfrm>
            <a:custGeom>
              <a:avLst/>
              <a:gdLst>
                <a:gd name="connsiteX0" fmla="*/ 0 w 3225799"/>
                <a:gd name="connsiteY0" fmla="*/ 322435 h 1934573"/>
                <a:gd name="connsiteX1" fmla="*/ 322435 w 3225799"/>
                <a:gd name="connsiteY1" fmla="*/ 0 h 1934573"/>
                <a:gd name="connsiteX2" fmla="*/ 2903364 w 3225799"/>
                <a:gd name="connsiteY2" fmla="*/ 0 h 1934573"/>
                <a:gd name="connsiteX3" fmla="*/ 3225799 w 3225799"/>
                <a:gd name="connsiteY3" fmla="*/ 322435 h 1934573"/>
                <a:gd name="connsiteX4" fmla="*/ 3225799 w 3225799"/>
                <a:gd name="connsiteY4" fmla="*/ 1612138 h 1934573"/>
                <a:gd name="connsiteX5" fmla="*/ 2903364 w 3225799"/>
                <a:gd name="connsiteY5" fmla="*/ 1934573 h 1934573"/>
                <a:gd name="connsiteX6" fmla="*/ 322435 w 3225799"/>
                <a:gd name="connsiteY6" fmla="*/ 1934573 h 1934573"/>
                <a:gd name="connsiteX7" fmla="*/ 0 w 3225799"/>
                <a:gd name="connsiteY7" fmla="*/ 1612138 h 1934573"/>
                <a:gd name="connsiteX8" fmla="*/ 0 w 3225799"/>
                <a:gd name="connsiteY8" fmla="*/ 322435 h 193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5799" h="1934573">
                  <a:moveTo>
                    <a:pt x="0" y="322435"/>
                  </a:moveTo>
                  <a:cubicBezTo>
                    <a:pt x="0" y="144359"/>
                    <a:pt x="144359" y="0"/>
                    <a:pt x="322435" y="0"/>
                  </a:cubicBezTo>
                  <a:lnTo>
                    <a:pt x="2903364" y="0"/>
                  </a:lnTo>
                  <a:cubicBezTo>
                    <a:pt x="3081440" y="0"/>
                    <a:pt x="3225799" y="144359"/>
                    <a:pt x="3225799" y="322435"/>
                  </a:cubicBezTo>
                  <a:lnTo>
                    <a:pt x="3225799" y="1612138"/>
                  </a:lnTo>
                  <a:cubicBezTo>
                    <a:pt x="3225799" y="1790214"/>
                    <a:pt x="3081440" y="1934573"/>
                    <a:pt x="2903364" y="1934573"/>
                  </a:cubicBezTo>
                  <a:lnTo>
                    <a:pt x="322435" y="1934573"/>
                  </a:lnTo>
                  <a:cubicBezTo>
                    <a:pt x="144359" y="1934573"/>
                    <a:pt x="0" y="1790214"/>
                    <a:pt x="0" y="1612138"/>
                  </a:cubicBezTo>
                  <a:lnTo>
                    <a:pt x="0" y="322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38" tIns="132538" rIns="170638" bIns="132538" numCol="1" spcCol="1270" anchor="ctr" anchorCtr="0">
              <a:noAutofit/>
            </a:bodyPr>
            <a:lstStyle/>
            <a:p>
              <a:pPr lvl="0" algn="ctr" defTabSz="889000">
                <a:spcBef>
                  <a:spcPct val="0"/>
                </a:spcBef>
              </a:pPr>
              <a:r>
                <a:rPr lang="en-US" sz="2000" kern="1200" dirty="0"/>
                <a:t>Undrawn Credit </a:t>
              </a:r>
            </a:p>
            <a:p>
              <a:pPr lvl="0" algn="ctr" defTabSz="889000">
                <a:spcBef>
                  <a:spcPct val="0"/>
                </a:spcBef>
                <a:spcAft>
                  <a:spcPct val="35000"/>
                </a:spcAft>
              </a:pPr>
              <a:r>
                <a:rPr lang="en-US" sz="2000" kern="1200" dirty="0"/>
                <a:t>Line</a:t>
              </a:r>
            </a:p>
            <a:p>
              <a:pPr lvl="0" algn="ctr" defTabSz="889000">
                <a:spcBef>
                  <a:spcPct val="0"/>
                </a:spcBef>
                <a:spcAft>
                  <a:spcPct val="35000"/>
                </a:spcAft>
              </a:pPr>
              <a:endParaRPr lang="en-US" sz="2000" kern="1200" dirty="0"/>
            </a:p>
          </p:txBody>
        </p:sp>
      </p:grpSp>
      <p:sp>
        <p:nvSpPr>
          <p:cNvPr id="3" name="Titre 2"/>
          <p:cNvSpPr>
            <a:spLocks noGrp="1"/>
          </p:cNvSpPr>
          <p:nvPr>
            <p:ph type="title"/>
          </p:nvPr>
        </p:nvSpPr>
        <p:spPr/>
        <p:txBody>
          <a:bodyPr/>
          <a:lstStyle/>
          <a:p>
            <a:r>
              <a:rPr lang="fr-BE" dirty="0" err="1"/>
              <a:t>Actual</a:t>
            </a:r>
            <a:r>
              <a:rPr lang="fr-BE" dirty="0"/>
              <a:t> </a:t>
            </a:r>
            <a:r>
              <a:rPr lang="fr-BE" dirty="0" err="1"/>
              <a:t>funding</a:t>
            </a:r>
            <a:r>
              <a:rPr lang="fr-BE" dirty="0"/>
              <a:t> sources</a:t>
            </a:r>
            <a:endParaRPr lang="en-US" dirty="0"/>
          </a:p>
        </p:txBody>
      </p:sp>
    </p:spTree>
    <p:extLst>
      <p:ext uri="{BB962C8B-B14F-4D97-AF65-F5344CB8AC3E}">
        <p14:creationId xmlns:p14="http://schemas.microsoft.com/office/powerpoint/2010/main" val="1048550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48000" y="252000"/>
            <a:ext cx="7020344" cy="612000"/>
          </a:xfrm>
        </p:spPr>
        <p:txBody>
          <a:bodyPr/>
          <a:lstStyle/>
          <a:p>
            <a:r>
              <a:rPr lang="en-GB" sz="2400" dirty="0"/>
              <a:t>Financial policies and strategy</a:t>
            </a:r>
            <a:endParaRPr lang="fr-BE" sz="2000" i="1" dirty="0"/>
          </a:p>
        </p:txBody>
      </p:sp>
      <p:sp>
        <p:nvSpPr>
          <p:cNvPr id="7" name="Ellipse 7">
            <a:extLst>
              <a:ext uri="{FF2B5EF4-FFF2-40B4-BE49-F238E27FC236}">
                <a16:creationId xmlns:a16="http://schemas.microsoft.com/office/drawing/2014/main" id="{6DE101FB-0B1F-B04C-AC35-7EA525CD3EA7}"/>
              </a:ext>
            </a:extLst>
          </p:cNvPr>
          <p:cNvSpPr/>
          <p:nvPr/>
        </p:nvSpPr>
        <p:spPr>
          <a:xfrm>
            <a:off x="395536" y="1973252"/>
            <a:ext cx="1393022" cy="799727"/>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18916 w 4481060"/>
              <a:gd name="connsiteY0" fmla="*/ 2911531 h 4995935"/>
              <a:gd name="connsiteX1" fmla="*/ 735829 w 4481060"/>
              <a:gd name="connsiteY1" fmla="*/ 652767 h 4995935"/>
              <a:gd name="connsiteX2" fmla="*/ 3039968 w 4481060"/>
              <a:gd name="connsiteY2" fmla="*/ 205458 h 4995935"/>
              <a:gd name="connsiteX3" fmla="*/ 4385712 w 4481060"/>
              <a:gd name="connsiteY3" fmla="*/ 3063019 h 4995935"/>
              <a:gd name="connsiteX4" fmla="*/ 1963013 w 4481060"/>
              <a:gd name="connsiteY4" fmla="*/ 4983364 h 4995935"/>
              <a:gd name="connsiteX5" fmla="*/ 118916 w 4481060"/>
              <a:gd name="connsiteY5" fmla="*/ 2911531 h 4995935"/>
              <a:gd name="connsiteX0" fmla="*/ 124264 w 4486408"/>
              <a:gd name="connsiteY0" fmla="*/ 2911531 h 4995935"/>
              <a:gd name="connsiteX1" fmla="*/ 741177 w 4486408"/>
              <a:gd name="connsiteY1" fmla="*/ 652767 h 4995935"/>
              <a:gd name="connsiteX2" fmla="*/ 3045316 w 4486408"/>
              <a:gd name="connsiteY2" fmla="*/ 205458 h 4995935"/>
              <a:gd name="connsiteX3" fmla="*/ 4391060 w 4486408"/>
              <a:gd name="connsiteY3" fmla="*/ 3063019 h 4995935"/>
              <a:gd name="connsiteX4" fmla="*/ 1968361 w 4486408"/>
              <a:gd name="connsiteY4" fmla="*/ 4983364 h 4995935"/>
              <a:gd name="connsiteX5" fmla="*/ 124264 w 4486408"/>
              <a:gd name="connsiteY5" fmla="*/ 2911531 h 4995935"/>
              <a:gd name="connsiteX0" fmla="*/ 102131 w 4464275"/>
              <a:gd name="connsiteY0" fmla="*/ 2911531 h 4995935"/>
              <a:gd name="connsiteX1" fmla="*/ 719044 w 4464275"/>
              <a:gd name="connsiteY1" fmla="*/ 652767 h 4995935"/>
              <a:gd name="connsiteX2" fmla="*/ 3023183 w 4464275"/>
              <a:gd name="connsiteY2" fmla="*/ 205458 h 4995935"/>
              <a:gd name="connsiteX3" fmla="*/ 4368927 w 4464275"/>
              <a:gd name="connsiteY3" fmla="*/ 3063019 h 4995935"/>
              <a:gd name="connsiteX4" fmla="*/ 1946228 w 4464275"/>
              <a:gd name="connsiteY4" fmla="*/ 4983364 h 4995935"/>
              <a:gd name="connsiteX5" fmla="*/ 102131 w 4464275"/>
              <a:gd name="connsiteY5" fmla="*/ 2911531 h 499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275" h="4995935">
                <a:moveTo>
                  <a:pt x="102131" y="2911531"/>
                </a:moveTo>
                <a:cubicBezTo>
                  <a:pt x="-70845" y="2133801"/>
                  <a:pt x="-114210" y="1611956"/>
                  <a:pt x="719044" y="652767"/>
                </a:cubicBezTo>
                <a:cubicBezTo>
                  <a:pt x="1508492" y="11155"/>
                  <a:pt x="2414869" y="-196251"/>
                  <a:pt x="3023183" y="205458"/>
                </a:cubicBezTo>
                <a:cubicBezTo>
                  <a:pt x="3631497" y="607167"/>
                  <a:pt x="4806285" y="1492303"/>
                  <a:pt x="4368927" y="3063019"/>
                </a:cubicBezTo>
                <a:cubicBezTo>
                  <a:pt x="3830977" y="4753031"/>
                  <a:pt x="2741139" y="5068455"/>
                  <a:pt x="1946228" y="4983364"/>
                </a:cubicBezTo>
                <a:cubicBezTo>
                  <a:pt x="1151317" y="4898273"/>
                  <a:pt x="275107" y="3689261"/>
                  <a:pt x="102131" y="2911531"/>
                </a:cubicBezTo>
                <a:close/>
              </a:path>
            </a:pathLst>
          </a:custGeom>
          <a:solidFill>
            <a:srgbClr val="3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ighlight>
                  <a:srgbClr val="FFD300"/>
                </a:highlight>
              </a:rPr>
              <a:t>  </a:t>
            </a:r>
          </a:p>
        </p:txBody>
      </p:sp>
      <p:sp>
        <p:nvSpPr>
          <p:cNvPr id="8" name="Rectangle 7">
            <a:extLst>
              <a:ext uri="{FF2B5EF4-FFF2-40B4-BE49-F238E27FC236}">
                <a16:creationId xmlns:a16="http://schemas.microsoft.com/office/drawing/2014/main" id="{4FC78F4C-4530-E34A-A536-227668C1F56E}"/>
              </a:ext>
            </a:extLst>
          </p:cNvPr>
          <p:cNvSpPr/>
          <p:nvPr/>
        </p:nvSpPr>
        <p:spPr>
          <a:xfrm>
            <a:off x="406804" y="2057763"/>
            <a:ext cx="1284878" cy="523220"/>
          </a:xfrm>
          <a:prstGeom prst="rect">
            <a:avLst/>
          </a:prstGeom>
        </p:spPr>
        <p:txBody>
          <a:bodyPr wrap="square">
            <a:spAutoFit/>
          </a:bodyPr>
          <a:lstStyle/>
          <a:p>
            <a:pPr lvl="0" algn="ctr"/>
            <a:r>
              <a:rPr lang="en-US" sz="1400" b="1" dirty="0">
                <a:solidFill>
                  <a:schemeClr val="bg1"/>
                </a:solidFill>
              </a:rPr>
              <a:t>Funding management</a:t>
            </a:r>
          </a:p>
        </p:txBody>
      </p:sp>
      <p:sp>
        <p:nvSpPr>
          <p:cNvPr id="9" name="Rectangle 8">
            <a:extLst>
              <a:ext uri="{FF2B5EF4-FFF2-40B4-BE49-F238E27FC236}">
                <a16:creationId xmlns:a16="http://schemas.microsoft.com/office/drawing/2014/main" id="{27FBA056-CD8A-E746-AFCA-F116FDBF694D}"/>
              </a:ext>
            </a:extLst>
          </p:cNvPr>
          <p:cNvSpPr/>
          <p:nvPr/>
        </p:nvSpPr>
        <p:spPr>
          <a:xfrm>
            <a:off x="1788558" y="1442210"/>
            <a:ext cx="7031913" cy="1908215"/>
          </a:xfrm>
          <a:prstGeom prst="rect">
            <a:avLst/>
          </a:prstGeom>
        </p:spPr>
        <p:txBody>
          <a:bodyPr wrap="square">
            <a:spAutoFit/>
          </a:bodyPr>
          <a:lstStyle/>
          <a:p>
            <a:pPr marL="171450" indent="-171450">
              <a:spcBef>
                <a:spcPts val="200"/>
              </a:spcBef>
              <a:buFont typeface="Arial" panose="020B0604020202020204" pitchFamily="34" charset="0"/>
              <a:buChar char="•"/>
            </a:pPr>
            <a:r>
              <a:rPr lang="fr-BE" sz="1200" dirty="0">
                <a:solidFill>
                  <a:schemeClr val="tx1"/>
                </a:solidFill>
              </a:rPr>
              <a:t>ORES </a:t>
            </a:r>
            <a:r>
              <a:rPr lang="en-US" sz="1200" noProof="0" dirty="0">
                <a:solidFill>
                  <a:schemeClr val="tx1"/>
                </a:solidFill>
              </a:rPr>
              <a:t>Assets guarantees the debt</a:t>
            </a:r>
          </a:p>
          <a:p>
            <a:pPr marL="171450" indent="-171450">
              <a:spcBef>
                <a:spcPts val="200"/>
              </a:spcBef>
              <a:buFont typeface="Arial" panose="020B0604020202020204" pitchFamily="34" charset="0"/>
              <a:buChar char="•"/>
            </a:pPr>
            <a:r>
              <a:rPr lang="en-US" sz="1200" noProof="0" dirty="0">
                <a:solidFill>
                  <a:schemeClr val="tx1"/>
                </a:solidFill>
              </a:rPr>
              <a:t>Interest rate swap and cap agreements used for hedging purposes only (solely derivatives non-speculative</a:t>
            </a:r>
            <a:r>
              <a:rPr lang="fr-BE" sz="1200" dirty="0"/>
              <a:t>)</a:t>
            </a:r>
          </a:p>
          <a:p>
            <a:pPr marL="171450" lvl="0" indent="-171450">
              <a:spcBef>
                <a:spcPts val="200"/>
              </a:spcBef>
              <a:buFont typeface="Arial" panose="020B0604020202020204" pitchFamily="34" charset="0"/>
              <a:buChar char="•"/>
            </a:pPr>
            <a:r>
              <a:rPr lang="en-US" sz="1200" noProof="0" dirty="0">
                <a:solidFill>
                  <a:schemeClr val="tx1"/>
                </a:solidFill>
              </a:rPr>
              <a:t>Average maturity at least equal to 8 years</a:t>
            </a:r>
          </a:p>
          <a:p>
            <a:pPr marL="171450" lvl="0" indent="-171450">
              <a:spcBef>
                <a:spcPts val="200"/>
              </a:spcBef>
              <a:buFont typeface="Arial" panose="020B0604020202020204" pitchFamily="34" charset="0"/>
              <a:buChar char="•"/>
            </a:pPr>
            <a:r>
              <a:rPr lang="en-US" sz="1200" noProof="0" dirty="0">
                <a:solidFill>
                  <a:schemeClr val="tx1"/>
                </a:solidFill>
              </a:rPr>
              <a:t>Floating rate debt for a maximum of 50% of the total debt</a:t>
            </a:r>
          </a:p>
          <a:p>
            <a:pPr marL="171450" lvl="0" indent="-171450">
              <a:spcBef>
                <a:spcPts val="200"/>
              </a:spcBef>
              <a:buFont typeface="Arial" panose="020B0604020202020204" pitchFamily="34" charset="0"/>
              <a:buChar char="•"/>
            </a:pPr>
            <a:r>
              <a:rPr lang="en-US" sz="1200" dirty="0"/>
              <a:t>As of 2019 : cost of debt in the WACC computation set at 2.74%</a:t>
            </a:r>
          </a:p>
          <a:p>
            <a:pPr marL="171450" lvl="0" indent="-171450">
              <a:spcBef>
                <a:spcPts val="200"/>
              </a:spcBef>
              <a:buFont typeface="Arial" panose="020B0604020202020204" pitchFamily="34" charset="0"/>
              <a:buChar char="•"/>
            </a:pPr>
            <a:r>
              <a:rPr lang="en-US" sz="1200" dirty="0"/>
              <a:t>Non-anticipatory funding of financial debts maturing in the year </a:t>
            </a:r>
            <a:r>
              <a:rPr lang="fr-BE" sz="1200" dirty="0"/>
              <a:t>(</a:t>
            </a:r>
            <a:r>
              <a:rPr lang="en-US" sz="1200" dirty="0"/>
              <a:t>unless there is an opportunity or economic context</a:t>
            </a:r>
            <a:r>
              <a:rPr lang="fr-BE" sz="1200" dirty="0"/>
              <a:t>)</a:t>
            </a:r>
          </a:p>
          <a:p>
            <a:pPr marL="171450" lvl="0" indent="-171450">
              <a:spcBef>
                <a:spcPts val="200"/>
              </a:spcBef>
              <a:buFont typeface="Arial" panose="020B0604020202020204" pitchFamily="34" charset="0"/>
              <a:buChar char="•"/>
            </a:pPr>
            <a:r>
              <a:rPr lang="fr-BE" sz="1200" dirty="0"/>
              <a:t>Currency : €</a:t>
            </a:r>
          </a:p>
        </p:txBody>
      </p:sp>
      <p:cxnSp>
        <p:nvCxnSpPr>
          <p:cNvPr id="11" name="Connecteur droit 10">
            <a:extLst>
              <a:ext uri="{FF2B5EF4-FFF2-40B4-BE49-F238E27FC236}">
                <a16:creationId xmlns:a16="http://schemas.microsoft.com/office/drawing/2014/main" id="{D19AF0DD-93E1-2149-8FE2-F4A41FE15519}"/>
              </a:ext>
            </a:extLst>
          </p:cNvPr>
          <p:cNvCxnSpPr>
            <a:cxnSpLocks/>
          </p:cNvCxnSpPr>
          <p:nvPr/>
        </p:nvCxnSpPr>
        <p:spPr>
          <a:xfrm>
            <a:off x="1691681" y="1317331"/>
            <a:ext cx="6984774" cy="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DBDFF91C-F6AF-BE4E-A561-6A1F3769D477}"/>
              </a:ext>
            </a:extLst>
          </p:cNvPr>
          <p:cNvCxnSpPr>
            <a:cxnSpLocks/>
          </p:cNvCxnSpPr>
          <p:nvPr/>
        </p:nvCxnSpPr>
        <p:spPr>
          <a:xfrm flipV="1">
            <a:off x="1724258" y="3287223"/>
            <a:ext cx="6984774" cy="26337"/>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E55F646-EAA3-AE44-9D2B-CD1999165B45}"/>
              </a:ext>
            </a:extLst>
          </p:cNvPr>
          <p:cNvSpPr/>
          <p:nvPr/>
        </p:nvSpPr>
        <p:spPr>
          <a:xfrm>
            <a:off x="1788558" y="3449097"/>
            <a:ext cx="6550942" cy="1328569"/>
          </a:xfrm>
          <a:prstGeom prst="rect">
            <a:avLst/>
          </a:prstGeom>
        </p:spPr>
        <p:txBody>
          <a:bodyPr wrap="square">
            <a:spAutoFit/>
          </a:bodyPr>
          <a:lstStyle/>
          <a:p>
            <a:pPr marL="171450" lvl="0" indent="-171450">
              <a:spcBef>
                <a:spcPts val="200"/>
              </a:spcBef>
              <a:buFont typeface="Arial" panose="020B0604020202020204" pitchFamily="34" charset="0"/>
              <a:buChar char="•"/>
            </a:pPr>
            <a:r>
              <a:rPr lang="fr-BE" sz="1200" dirty="0" err="1"/>
              <a:t>Intra-group</a:t>
            </a:r>
            <a:r>
              <a:rPr lang="fr-BE" sz="1200" dirty="0"/>
              <a:t> cash pool </a:t>
            </a:r>
          </a:p>
          <a:p>
            <a:pPr marL="171450" lvl="0" indent="-171450">
              <a:spcBef>
                <a:spcPts val="200"/>
              </a:spcBef>
              <a:buFont typeface="Arial" panose="020B0604020202020204" pitchFamily="34" charset="0"/>
              <a:buChar char="•"/>
            </a:pPr>
            <a:r>
              <a:rPr lang="fr-BE" sz="1200" dirty="0"/>
              <a:t>Credit line (50 M€) and CP program (maximum 550 M€) </a:t>
            </a:r>
          </a:p>
          <a:p>
            <a:pPr marL="171450" lvl="0" indent="-171450">
              <a:spcBef>
                <a:spcPts val="200"/>
              </a:spcBef>
              <a:buFont typeface="Arial" panose="020B0604020202020204" pitchFamily="34" charset="0"/>
              <a:buChar char="•"/>
            </a:pPr>
            <a:r>
              <a:rPr lang="en-US" sz="1200" dirty="0"/>
              <a:t>Maintaining a level of cash equivalent to 2 months of turnover</a:t>
            </a:r>
          </a:p>
          <a:p>
            <a:pPr marL="171450" lvl="0" indent="-171450">
              <a:spcBef>
                <a:spcPts val="200"/>
              </a:spcBef>
              <a:buFont typeface="Arial" panose="020B0604020202020204" pitchFamily="34" charset="0"/>
              <a:buChar char="•"/>
            </a:pPr>
            <a:r>
              <a:rPr lang="en-US" sz="1200" dirty="0"/>
              <a:t>Compliance with the outstanding amount of cash authorized by the banks</a:t>
            </a:r>
          </a:p>
          <a:p>
            <a:pPr marL="171450" lvl="0" indent="-171450">
              <a:spcBef>
                <a:spcPts val="200"/>
              </a:spcBef>
              <a:buFont typeface="Arial" panose="020B0604020202020204" pitchFamily="34" charset="0"/>
              <a:buChar char="•"/>
            </a:pPr>
            <a:r>
              <a:rPr lang="en-US" sz="1200" dirty="0"/>
              <a:t>Controlling the cost of holding excess cash </a:t>
            </a:r>
          </a:p>
          <a:p>
            <a:pPr marL="171450" lvl="0" indent="-171450">
              <a:spcBef>
                <a:spcPts val="200"/>
              </a:spcBef>
              <a:buFont typeface="Arial" panose="020B0604020202020204" pitchFamily="34" charset="0"/>
              <a:buChar char="•"/>
            </a:pPr>
            <a:r>
              <a:rPr lang="fr-BE" sz="1200" dirty="0"/>
              <a:t>Currency : €</a:t>
            </a:r>
          </a:p>
        </p:txBody>
      </p:sp>
      <p:sp>
        <p:nvSpPr>
          <p:cNvPr id="40" name="Ellipse 7">
            <a:extLst>
              <a:ext uri="{FF2B5EF4-FFF2-40B4-BE49-F238E27FC236}">
                <a16:creationId xmlns:a16="http://schemas.microsoft.com/office/drawing/2014/main" id="{46A90319-E2A7-4E07-B0C6-550558BED1AE}"/>
              </a:ext>
            </a:extLst>
          </p:cNvPr>
          <p:cNvSpPr/>
          <p:nvPr/>
        </p:nvSpPr>
        <p:spPr>
          <a:xfrm>
            <a:off x="311722" y="3555167"/>
            <a:ext cx="1416083" cy="799727"/>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18916 w 4481060"/>
              <a:gd name="connsiteY0" fmla="*/ 2911531 h 4995935"/>
              <a:gd name="connsiteX1" fmla="*/ 735829 w 4481060"/>
              <a:gd name="connsiteY1" fmla="*/ 652767 h 4995935"/>
              <a:gd name="connsiteX2" fmla="*/ 3039968 w 4481060"/>
              <a:gd name="connsiteY2" fmla="*/ 205458 h 4995935"/>
              <a:gd name="connsiteX3" fmla="*/ 4385712 w 4481060"/>
              <a:gd name="connsiteY3" fmla="*/ 3063019 h 4995935"/>
              <a:gd name="connsiteX4" fmla="*/ 1963013 w 4481060"/>
              <a:gd name="connsiteY4" fmla="*/ 4983364 h 4995935"/>
              <a:gd name="connsiteX5" fmla="*/ 118916 w 4481060"/>
              <a:gd name="connsiteY5" fmla="*/ 2911531 h 4995935"/>
              <a:gd name="connsiteX0" fmla="*/ 124264 w 4486408"/>
              <a:gd name="connsiteY0" fmla="*/ 2911531 h 4995935"/>
              <a:gd name="connsiteX1" fmla="*/ 741177 w 4486408"/>
              <a:gd name="connsiteY1" fmla="*/ 652767 h 4995935"/>
              <a:gd name="connsiteX2" fmla="*/ 3045316 w 4486408"/>
              <a:gd name="connsiteY2" fmla="*/ 205458 h 4995935"/>
              <a:gd name="connsiteX3" fmla="*/ 4391060 w 4486408"/>
              <a:gd name="connsiteY3" fmla="*/ 3063019 h 4995935"/>
              <a:gd name="connsiteX4" fmla="*/ 1968361 w 4486408"/>
              <a:gd name="connsiteY4" fmla="*/ 4983364 h 4995935"/>
              <a:gd name="connsiteX5" fmla="*/ 124264 w 4486408"/>
              <a:gd name="connsiteY5" fmla="*/ 2911531 h 4995935"/>
              <a:gd name="connsiteX0" fmla="*/ 102131 w 4464275"/>
              <a:gd name="connsiteY0" fmla="*/ 2911531 h 4995935"/>
              <a:gd name="connsiteX1" fmla="*/ 719044 w 4464275"/>
              <a:gd name="connsiteY1" fmla="*/ 652767 h 4995935"/>
              <a:gd name="connsiteX2" fmla="*/ 3023183 w 4464275"/>
              <a:gd name="connsiteY2" fmla="*/ 205458 h 4995935"/>
              <a:gd name="connsiteX3" fmla="*/ 4368927 w 4464275"/>
              <a:gd name="connsiteY3" fmla="*/ 3063019 h 4995935"/>
              <a:gd name="connsiteX4" fmla="*/ 1946228 w 4464275"/>
              <a:gd name="connsiteY4" fmla="*/ 4983364 h 4995935"/>
              <a:gd name="connsiteX5" fmla="*/ 102131 w 4464275"/>
              <a:gd name="connsiteY5" fmla="*/ 2911531 h 499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275" h="4995935">
                <a:moveTo>
                  <a:pt x="102131" y="2911531"/>
                </a:moveTo>
                <a:cubicBezTo>
                  <a:pt x="-70845" y="2133801"/>
                  <a:pt x="-114210" y="1611956"/>
                  <a:pt x="719044" y="652767"/>
                </a:cubicBezTo>
                <a:cubicBezTo>
                  <a:pt x="1508492" y="11155"/>
                  <a:pt x="2414869" y="-196251"/>
                  <a:pt x="3023183" y="205458"/>
                </a:cubicBezTo>
                <a:cubicBezTo>
                  <a:pt x="3631497" y="607167"/>
                  <a:pt x="4806285" y="1492303"/>
                  <a:pt x="4368927" y="3063019"/>
                </a:cubicBezTo>
                <a:cubicBezTo>
                  <a:pt x="3830977" y="4753031"/>
                  <a:pt x="2741139" y="5068455"/>
                  <a:pt x="1946228" y="4983364"/>
                </a:cubicBezTo>
                <a:cubicBezTo>
                  <a:pt x="1151317" y="4898273"/>
                  <a:pt x="275107" y="3689261"/>
                  <a:pt x="102131" y="2911531"/>
                </a:cubicBezTo>
                <a:close/>
              </a:path>
            </a:pathLst>
          </a:custGeom>
          <a:solidFill>
            <a:srgbClr val="3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ighlight>
                  <a:srgbClr val="FFD300"/>
                </a:highlight>
              </a:rPr>
              <a:t>  </a:t>
            </a:r>
          </a:p>
        </p:txBody>
      </p:sp>
      <p:sp>
        <p:nvSpPr>
          <p:cNvPr id="41" name="Rectangle 40">
            <a:extLst>
              <a:ext uri="{FF2B5EF4-FFF2-40B4-BE49-F238E27FC236}">
                <a16:creationId xmlns:a16="http://schemas.microsoft.com/office/drawing/2014/main" id="{307E3615-BE40-44F9-BF74-0B9CC6BE6F86}"/>
              </a:ext>
            </a:extLst>
          </p:cNvPr>
          <p:cNvSpPr/>
          <p:nvPr/>
        </p:nvSpPr>
        <p:spPr>
          <a:xfrm>
            <a:off x="359263" y="3620621"/>
            <a:ext cx="1321000" cy="523220"/>
          </a:xfrm>
          <a:prstGeom prst="rect">
            <a:avLst/>
          </a:prstGeom>
        </p:spPr>
        <p:txBody>
          <a:bodyPr wrap="square">
            <a:spAutoFit/>
          </a:bodyPr>
          <a:lstStyle/>
          <a:p>
            <a:pPr lvl="0" algn="ctr"/>
            <a:r>
              <a:rPr lang="en-US" sz="1400" b="1" dirty="0">
                <a:solidFill>
                  <a:schemeClr val="bg1"/>
                </a:solidFill>
              </a:rPr>
              <a:t>Cash management</a:t>
            </a:r>
          </a:p>
        </p:txBody>
      </p:sp>
    </p:spTree>
    <p:extLst>
      <p:ext uri="{BB962C8B-B14F-4D97-AF65-F5344CB8AC3E}">
        <p14:creationId xmlns:p14="http://schemas.microsoft.com/office/powerpoint/2010/main" val="3918183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Ellipse 7">
            <a:extLst>
              <a:ext uri="{FF2B5EF4-FFF2-40B4-BE49-F238E27FC236}">
                <a16:creationId xmlns:a16="http://schemas.microsoft.com/office/drawing/2014/main" id="{86D55B9D-6290-AB4F-AB2B-9F21A902E6B5}"/>
              </a:ext>
            </a:extLst>
          </p:cNvPr>
          <p:cNvSpPr/>
          <p:nvPr/>
        </p:nvSpPr>
        <p:spPr>
          <a:xfrm>
            <a:off x="408816" y="4526615"/>
            <a:ext cx="1297928" cy="308233"/>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18916 w 4481060"/>
              <a:gd name="connsiteY0" fmla="*/ 2911531 h 4995935"/>
              <a:gd name="connsiteX1" fmla="*/ 735829 w 4481060"/>
              <a:gd name="connsiteY1" fmla="*/ 652767 h 4995935"/>
              <a:gd name="connsiteX2" fmla="*/ 3039968 w 4481060"/>
              <a:gd name="connsiteY2" fmla="*/ 205458 h 4995935"/>
              <a:gd name="connsiteX3" fmla="*/ 4385712 w 4481060"/>
              <a:gd name="connsiteY3" fmla="*/ 3063019 h 4995935"/>
              <a:gd name="connsiteX4" fmla="*/ 1963013 w 4481060"/>
              <a:gd name="connsiteY4" fmla="*/ 4983364 h 4995935"/>
              <a:gd name="connsiteX5" fmla="*/ 118916 w 4481060"/>
              <a:gd name="connsiteY5" fmla="*/ 2911531 h 4995935"/>
              <a:gd name="connsiteX0" fmla="*/ 124264 w 4486408"/>
              <a:gd name="connsiteY0" fmla="*/ 2911531 h 4995935"/>
              <a:gd name="connsiteX1" fmla="*/ 741177 w 4486408"/>
              <a:gd name="connsiteY1" fmla="*/ 652767 h 4995935"/>
              <a:gd name="connsiteX2" fmla="*/ 3045316 w 4486408"/>
              <a:gd name="connsiteY2" fmla="*/ 205458 h 4995935"/>
              <a:gd name="connsiteX3" fmla="*/ 4391060 w 4486408"/>
              <a:gd name="connsiteY3" fmla="*/ 3063019 h 4995935"/>
              <a:gd name="connsiteX4" fmla="*/ 1968361 w 4486408"/>
              <a:gd name="connsiteY4" fmla="*/ 4983364 h 4995935"/>
              <a:gd name="connsiteX5" fmla="*/ 124264 w 4486408"/>
              <a:gd name="connsiteY5" fmla="*/ 2911531 h 4995935"/>
              <a:gd name="connsiteX0" fmla="*/ 102131 w 4464275"/>
              <a:gd name="connsiteY0" fmla="*/ 2911531 h 4995935"/>
              <a:gd name="connsiteX1" fmla="*/ 719044 w 4464275"/>
              <a:gd name="connsiteY1" fmla="*/ 652767 h 4995935"/>
              <a:gd name="connsiteX2" fmla="*/ 3023183 w 4464275"/>
              <a:gd name="connsiteY2" fmla="*/ 205458 h 4995935"/>
              <a:gd name="connsiteX3" fmla="*/ 4368927 w 4464275"/>
              <a:gd name="connsiteY3" fmla="*/ 3063019 h 4995935"/>
              <a:gd name="connsiteX4" fmla="*/ 1946228 w 4464275"/>
              <a:gd name="connsiteY4" fmla="*/ 4983364 h 4995935"/>
              <a:gd name="connsiteX5" fmla="*/ 102131 w 4464275"/>
              <a:gd name="connsiteY5" fmla="*/ 2911531 h 499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275" h="4995935">
                <a:moveTo>
                  <a:pt x="102131" y="2911531"/>
                </a:moveTo>
                <a:cubicBezTo>
                  <a:pt x="-70845" y="2133801"/>
                  <a:pt x="-114210" y="1611956"/>
                  <a:pt x="719044" y="652767"/>
                </a:cubicBezTo>
                <a:cubicBezTo>
                  <a:pt x="1508492" y="11155"/>
                  <a:pt x="2414869" y="-196251"/>
                  <a:pt x="3023183" y="205458"/>
                </a:cubicBezTo>
                <a:cubicBezTo>
                  <a:pt x="3631497" y="607167"/>
                  <a:pt x="4806285" y="1492303"/>
                  <a:pt x="4368927" y="3063019"/>
                </a:cubicBezTo>
                <a:cubicBezTo>
                  <a:pt x="3830977" y="4753031"/>
                  <a:pt x="2741139" y="5068455"/>
                  <a:pt x="1946228" y="4983364"/>
                </a:cubicBezTo>
                <a:cubicBezTo>
                  <a:pt x="1151317" y="4898273"/>
                  <a:pt x="275107" y="3689261"/>
                  <a:pt x="102131" y="2911531"/>
                </a:cubicBezTo>
                <a:close/>
              </a:path>
            </a:pathLst>
          </a:custGeom>
          <a:solidFill>
            <a:srgbClr val="3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ighlight>
                  <a:srgbClr val="FFD300"/>
                </a:highlight>
              </a:rPr>
              <a:t>  </a:t>
            </a:r>
          </a:p>
        </p:txBody>
      </p:sp>
      <p:sp>
        <p:nvSpPr>
          <p:cNvPr id="38" name="Ellipse 7">
            <a:extLst>
              <a:ext uri="{FF2B5EF4-FFF2-40B4-BE49-F238E27FC236}">
                <a16:creationId xmlns:a16="http://schemas.microsoft.com/office/drawing/2014/main" id="{28772DB1-3807-7243-AED3-7A5F4925032B}"/>
              </a:ext>
            </a:extLst>
          </p:cNvPr>
          <p:cNvSpPr/>
          <p:nvPr/>
        </p:nvSpPr>
        <p:spPr>
          <a:xfrm>
            <a:off x="394974" y="4011744"/>
            <a:ext cx="1297928" cy="308233"/>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18916 w 4481060"/>
              <a:gd name="connsiteY0" fmla="*/ 2911531 h 4995935"/>
              <a:gd name="connsiteX1" fmla="*/ 735829 w 4481060"/>
              <a:gd name="connsiteY1" fmla="*/ 652767 h 4995935"/>
              <a:gd name="connsiteX2" fmla="*/ 3039968 w 4481060"/>
              <a:gd name="connsiteY2" fmla="*/ 205458 h 4995935"/>
              <a:gd name="connsiteX3" fmla="*/ 4385712 w 4481060"/>
              <a:gd name="connsiteY3" fmla="*/ 3063019 h 4995935"/>
              <a:gd name="connsiteX4" fmla="*/ 1963013 w 4481060"/>
              <a:gd name="connsiteY4" fmla="*/ 4983364 h 4995935"/>
              <a:gd name="connsiteX5" fmla="*/ 118916 w 4481060"/>
              <a:gd name="connsiteY5" fmla="*/ 2911531 h 4995935"/>
              <a:gd name="connsiteX0" fmla="*/ 124264 w 4486408"/>
              <a:gd name="connsiteY0" fmla="*/ 2911531 h 4995935"/>
              <a:gd name="connsiteX1" fmla="*/ 741177 w 4486408"/>
              <a:gd name="connsiteY1" fmla="*/ 652767 h 4995935"/>
              <a:gd name="connsiteX2" fmla="*/ 3045316 w 4486408"/>
              <a:gd name="connsiteY2" fmla="*/ 205458 h 4995935"/>
              <a:gd name="connsiteX3" fmla="*/ 4391060 w 4486408"/>
              <a:gd name="connsiteY3" fmla="*/ 3063019 h 4995935"/>
              <a:gd name="connsiteX4" fmla="*/ 1968361 w 4486408"/>
              <a:gd name="connsiteY4" fmla="*/ 4983364 h 4995935"/>
              <a:gd name="connsiteX5" fmla="*/ 124264 w 4486408"/>
              <a:gd name="connsiteY5" fmla="*/ 2911531 h 4995935"/>
              <a:gd name="connsiteX0" fmla="*/ 102131 w 4464275"/>
              <a:gd name="connsiteY0" fmla="*/ 2911531 h 4995935"/>
              <a:gd name="connsiteX1" fmla="*/ 719044 w 4464275"/>
              <a:gd name="connsiteY1" fmla="*/ 652767 h 4995935"/>
              <a:gd name="connsiteX2" fmla="*/ 3023183 w 4464275"/>
              <a:gd name="connsiteY2" fmla="*/ 205458 h 4995935"/>
              <a:gd name="connsiteX3" fmla="*/ 4368927 w 4464275"/>
              <a:gd name="connsiteY3" fmla="*/ 3063019 h 4995935"/>
              <a:gd name="connsiteX4" fmla="*/ 1946228 w 4464275"/>
              <a:gd name="connsiteY4" fmla="*/ 4983364 h 4995935"/>
              <a:gd name="connsiteX5" fmla="*/ 102131 w 4464275"/>
              <a:gd name="connsiteY5" fmla="*/ 2911531 h 499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275" h="4995935">
                <a:moveTo>
                  <a:pt x="102131" y="2911531"/>
                </a:moveTo>
                <a:cubicBezTo>
                  <a:pt x="-70845" y="2133801"/>
                  <a:pt x="-114210" y="1611956"/>
                  <a:pt x="719044" y="652767"/>
                </a:cubicBezTo>
                <a:cubicBezTo>
                  <a:pt x="1508492" y="11155"/>
                  <a:pt x="2414869" y="-196251"/>
                  <a:pt x="3023183" y="205458"/>
                </a:cubicBezTo>
                <a:cubicBezTo>
                  <a:pt x="3631497" y="607167"/>
                  <a:pt x="4806285" y="1492303"/>
                  <a:pt x="4368927" y="3063019"/>
                </a:cubicBezTo>
                <a:cubicBezTo>
                  <a:pt x="3830977" y="4753031"/>
                  <a:pt x="2741139" y="5068455"/>
                  <a:pt x="1946228" y="4983364"/>
                </a:cubicBezTo>
                <a:cubicBezTo>
                  <a:pt x="1151317" y="4898273"/>
                  <a:pt x="275107" y="3689261"/>
                  <a:pt x="102131" y="2911531"/>
                </a:cubicBezTo>
                <a:close/>
              </a:path>
            </a:pathLst>
          </a:custGeom>
          <a:solidFill>
            <a:srgbClr val="3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ighlight>
                  <a:srgbClr val="FFD300"/>
                </a:highlight>
              </a:rPr>
              <a:t>  </a:t>
            </a:r>
          </a:p>
        </p:txBody>
      </p:sp>
      <p:sp>
        <p:nvSpPr>
          <p:cNvPr id="37" name="Ellipse 7">
            <a:extLst>
              <a:ext uri="{FF2B5EF4-FFF2-40B4-BE49-F238E27FC236}">
                <a16:creationId xmlns:a16="http://schemas.microsoft.com/office/drawing/2014/main" id="{6246A97A-6782-F748-8459-B02AC4593859}"/>
              </a:ext>
            </a:extLst>
          </p:cNvPr>
          <p:cNvSpPr/>
          <p:nvPr/>
        </p:nvSpPr>
        <p:spPr>
          <a:xfrm>
            <a:off x="423865" y="3114949"/>
            <a:ext cx="1297928" cy="308233"/>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18916 w 4481060"/>
              <a:gd name="connsiteY0" fmla="*/ 2911531 h 4995935"/>
              <a:gd name="connsiteX1" fmla="*/ 735829 w 4481060"/>
              <a:gd name="connsiteY1" fmla="*/ 652767 h 4995935"/>
              <a:gd name="connsiteX2" fmla="*/ 3039968 w 4481060"/>
              <a:gd name="connsiteY2" fmla="*/ 205458 h 4995935"/>
              <a:gd name="connsiteX3" fmla="*/ 4385712 w 4481060"/>
              <a:gd name="connsiteY3" fmla="*/ 3063019 h 4995935"/>
              <a:gd name="connsiteX4" fmla="*/ 1963013 w 4481060"/>
              <a:gd name="connsiteY4" fmla="*/ 4983364 h 4995935"/>
              <a:gd name="connsiteX5" fmla="*/ 118916 w 4481060"/>
              <a:gd name="connsiteY5" fmla="*/ 2911531 h 4995935"/>
              <a:gd name="connsiteX0" fmla="*/ 124264 w 4486408"/>
              <a:gd name="connsiteY0" fmla="*/ 2911531 h 4995935"/>
              <a:gd name="connsiteX1" fmla="*/ 741177 w 4486408"/>
              <a:gd name="connsiteY1" fmla="*/ 652767 h 4995935"/>
              <a:gd name="connsiteX2" fmla="*/ 3045316 w 4486408"/>
              <a:gd name="connsiteY2" fmla="*/ 205458 h 4995935"/>
              <a:gd name="connsiteX3" fmla="*/ 4391060 w 4486408"/>
              <a:gd name="connsiteY3" fmla="*/ 3063019 h 4995935"/>
              <a:gd name="connsiteX4" fmla="*/ 1968361 w 4486408"/>
              <a:gd name="connsiteY4" fmla="*/ 4983364 h 4995935"/>
              <a:gd name="connsiteX5" fmla="*/ 124264 w 4486408"/>
              <a:gd name="connsiteY5" fmla="*/ 2911531 h 4995935"/>
              <a:gd name="connsiteX0" fmla="*/ 102131 w 4464275"/>
              <a:gd name="connsiteY0" fmla="*/ 2911531 h 4995935"/>
              <a:gd name="connsiteX1" fmla="*/ 719044 w 4464275"/>
              <a:gd name="connsiteY1" fmla="*/ 652767 h 4995935"/>
              <a:gd name="connsiteX2" fmla="*/ 3023183 w 4464275"/>
              <a:gd name="connsiteY2" fmla="*/ 205458 h 4995935"/>
              <a:gd name="connsiteX3" fmla="*/ 4368927 w 4464275"/>
              <a:gd name="connsiteY3" fmla="*/ 3063019 h 4995935"/>
              <a:gd name="connsiteX4" fmla="*/ 1946228 w 4464275"/>
              <a:gd name="connsiteY4" fmla="*/ 4983364 h 4995935"/>
              <a:gd name="connsiteX5" fmla="*/ 102131 w 4464275"/>
              <a:gd name="connsiteY5" fmla="*/ 2911531 h 499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275" h="4995935">
                <a:moveTo>
                  <a:pt x="102131" y="2911531"/>
                </a:moveTo>
                <a:cubicBezTo>
                  <a:pt x="-70845" y="2133801"/>
                  <a:pt x="-114210" y="1611956"/>
                  <a:pt x="719044" y="652767"/>
                </a:cubicBezTo>
                <a:cubicBezTo>
                  <a:pt x="1508492" y="11155"/>
                  <a:pt x="2414869" y="-196251"/>
                  <a:pt x="3023183" y="205458"/>
                </a:cubicBezTo>
                <a:cubicBezTo>
                  <a:pt x="3631497" y="607167"/>
                  <a:pt x="4806285" y="1492303"/>
                  <a:pt x="4368927" y="3063019"/>
                </a:cubicBezTo>
                <a:cubicBezTo>
                  <a:pt x="3830977" y="4753031"/>
                  <a:pt x="2741139" y="5068455"/>
                  <a:pt x="1946228" y="4983364"/>
                </a:cubicBezTo>
                <a:cubicBezTo>
                  <a:pt x="1151317" y="4898273"/>
                  <a:pt x="275107" y="3689261"/>
                  <a:pt x="102131" y="2911531"/>
                </a:cubicBezTo>
                <a:close/>
              </a:path>
            </a:pathLst>
          </a:custGeom>
          <a:solidFill>
            <a:srgbClr val="3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ighlight>
                  <a:srgbClr val="FFD300"/>
                </a:highlight>
              </a:rPr>
              <a:t>  </a:t>
            </a:r>
          </a:p>
        </p:txBody>
      </p:sp>
      <p:sp>
        <p:nvSpPr>
          <p:cNvPr id="35" name="Ellipse 7">
            <a:extLst>
              <a:ext uri="{FF2B5EF4-FFF2-40B4-BE49-F238E27FC236}">
                <a16:creationId xmlns:a16="http://schemas.microsoft.com/office/drawing/2014/main" id="{46F600B2-215D-6A41-B771-E0788BAB41A2}"/>
              </a:ext>
            </a:extLst>
          </p:cNvPr>
          <p:cNvSpPr/>
          <p:nvPr/>
        </p:nvSpPr>
        <p:spPr>
          <a:xfrm>
            <a:off x="424057" y="1600207"/>
            <a:ext cx="1297928" cy="308233"/>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18916 w 4481060"/>
              <a:gd name="connsiteY0" fmla="*/ 2911531 h 4995935"/>
              <a:gd name="connsiteX1" fmla="*/ 735829 w 4481060"/>
              <a:gd name="connsiteY1" fmla="*/ 652767 h 4995935"/>
              <a:gd name="connsiteX2" fmla="*/ 3039968 w 4481060"/>
              <a:gd name="connsiteY2" fmla="*/ 205458 h 4995935"/>
              <a:gd name="connsiteX3" fmla="*/ 4385712 w 4481060"/>
              <a:gd name="connsiteY3" fmla="*/ 3063019 h 4995935"/>
              <a:gd name="connsiteX4" fmla="*/ 1963013 w 4481060"/>
              <a:gd name="connsiteY4" fmla="*/ 4983364 h 4995935"/>
              <a:gd name="connsiteX5" fmla="*/ 118916 w 4481060"/>
              <a:gd name="connsiteY5" fmla="*/ 2911531 h 4995935"/>
              <a:gd name="connsiteX0" fmla="*/ 124264 w 4486408"/>
              <a:gd name="connsiteY0" fmla="*/ 2911531 h 4995935"/>
              <a:gd name="connsiteX1" fmla="*/ 741177 w 4486408"/>
              <a:gd name="connsiteY1" fmla="*/ 652767 h 4995935"/>
              <a:gd name="connsiteX2" fmla="*/ 3045316 w 4486408"/>
              <a:gd name="connsiteY2" fmla="*/ 205458 h 4995935"/>
              <a:gd name="connsiteX3" fmla="*/ 4391060 w 4486408"/>
              <a:gd name="connsiteY3" fmla="*/ 3063019 h 4995935"/>
              <a:gd name="connsiteX4" fmla="*/ 1968361 w 4486408"/>
              <a:gd name="connsiteY4" fmla="*/ 4983364 h 4995935"/>
              <a:gd name="connsiteX5" fmla="*/ 124264 w 4486408"/>
              <a:gd name="connsiteY5" fmla="*/ 2911531 h 4995935"/>
              <a:gd name="connsiteX0" fmla="*/ 102131 w 4464275"/>
              <a:gd name="connsiteY0" fmla="*/ 2911531 h 4995935"/>
              <a:gd name="connsiteX1" fmla="*/ 719044 w 4464275"/>
              <a:gd name="connsiteY1" fmla="*/ 652767 h 4995935"/>
              <a:gd name="connsiteX2" fmla="*/ 3023183 w 4464275"/>
              <a:gd name="connsiteY2" fmla="*/ 205458 h 4995935"/>
              <a:gd name="connsiteX3" fmla="*/ 4368927 w 4464275"/>
              <a:gd name="connsiteY3" fmla="*/ 3063019 h 4995935"/>
              <a:gd name="connsiteX4" fmla="*/ 1946228 w 4464275"/>
              <a:gd name="connsiteY4" fmla="*/ 4983364 h 4995935"/>
              <a:gd name="connsiteX5" fmla="*/ 102131 w 4464275"/>
              <a:gd name="connsiteY5" fmla="*/ 2911531 h 499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275" h="4995935">
                <a:moveTo>
                  <a:pt x="102131" y="2911531"/>
                </a:moveTo>
                <a:cubicBezTo>
                  <a:pt x="-70845" y="2133801"/>
                  <a:pt x="-114210" y="1611956"/>
                  <a:pt x="719044" y="652767"/>
                </a:cubicBezTo>
                <a:cubicBezTo>
                  <a:pt x="1508492" y="11155"/>
                  <a:pt x="2414869" y="-196251"/>
                  <a:pt x="3023183" y="205458"/>
                </a:cubicBezTo>
                <a:cubicBezTo>
                  <a:pt x="3631497" y="607167"/>
                  <a:pt x="4806285" y="1492303"/>
                  <a:pt x="4368927" y="3063019"/>
                </a:cubicBezTo>
                <a:cubicBezTo>
                  <a:pt x="3830977" y="4753031"/>
                  <a:pt x="2741139" y="5068455"/>
                  <a:pt x="1946228" y="4983364"/>
                </a:cubicBezTo>
                <a:cubicBezTo>
                  <a:pt x="1151317" y="4898273"/>
                  <a:pt x="275107" y="3689261"/>
                  <a:pt x="102131" y="2911531"/>
                </a:cubicBezTo>
                <a:close/>
              </a:path>
            </a:pathLst>
          </a:custGeom>
          <a:solidFill>
            <a:srgbClr val="3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ighlight>
                  <a:srgbClr val="FFD300"/>
                </a:highlight>
              </a:rPr>
              <a:t>  </a:t>
            </a:r>
          </a:p>
        </p:txBody>
      </p:sp>
      <p:sp>
        <p:nvSpPr>
          <p:cNvPr id="3" name="Titre 2"/>
          <p:cNvSpPr>
            <a:spLocks noGrp="1"/>
          </p:cNvSpPr>
          <p:nvPr>
            <p:ph type="title"/>
          </p:nvPr>
        </p:nvSpPr>
        <p:spPr>
          <a:xfrm>
            <a:off x="648000" y="252000"/>
            <a:ext cx="7020344" cy="612000"/>
          </a:xfrm>
        </p:spPr>
        <p:txBody>
          <a:bodyPr/>
          <a:lstStyle/>
          <a:p>
            <a:r>
              <a:rPr lang="fr-FR" b="1" dirty="0"/>
              <a:t>Principes de gestion financière…</a:t>
            </a:r>
            <a:br>
              <a:rPr lang="fr-BE" sz="2000" dirty="0">
                <a:solidFill>
                  <a:schemeClr val="tx1">
                    <a:lumMod val="50000"/>
                    <a:lumOff val="50000"/>
                  </a:schemeClr>
                </a:solidFill>
              </a:rPr>
            </a:br>
            <a:endParaRPr lang="fr-BE" sz="2000" i="1" dirty="0">
              <a:solidFill>
                <a:schemeClr val="tx1">
                  <a:lumMod val="50000"/>
                  <a:lumOff val="50000"/>
                </a:schemeClr>
              </a:solidFill>
            </a:endParaRPr>
          </a:p>
        </p:txBody>
      </p:sp>
      <p:sp>
        <p:nvSpPr>
          <p:cNvPr id="5" name="Ellipse 7">
            <a:extLst>
              <a:ext uri="{FF2B5EF4-FFF2-40B4-BE49-F238E27FC236}">
                <a16:creationId xmlns:a16="http://schemas.microsoft.com/office/drawing/2014/main" id="{AB18A382-50FA-CD49-A22E-53023B8CE8E1}"/>
              </a:ext>
            </a:extLst>
          </p:cNvPr>
          <p:cNvSpPr/>
          <p:nvPr/>
        </p:nvSpPr>
        <p:spPr>
          <a:xfrm>
            <a:off x="425937" y="810627"/>
            <a:ext cx="1297928" cy="370751"/>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18916 w 4481060"/>
              <a:gd name="connsiteY0" fmla="*/ 2911531 h 4995935"/>
              <a:gd name="connsiteX1" fmla="*/ 735829 w 4481060"/>
              <a:gd name="connsiteY1" fmla="*/ 652767 h 4995935"/>
              <a:gd name="connsiteX2" fmla="*/ 3039968 w 4481060"/>
              <a:gd name="connsiteY2" fmla="*/ 205458 h 4995935"/>
              <a:gd name="connsiteX3" fmla="*/ 4385712 w 4481060"/>
              <a:gd name="connsiteY3" fmla="*/ 3063019 h 4995935"/>
              <a:gd name="connsiteX4" fmla="*/ 1963013 w 4481060"/>
              <a:gd name="connsiteY4" fmla="*/ 4983364 h 4995935"/>
              <a:gd name="connsiteX5" fmla="*/ 118916 w 4481060"/>
              <a:gd name="connsiteY5" fmla="*/ 2911531 h 4995935"/>
              <a:gd name="connsiteX0" fmla="*/ 124264 w 4486408"/>
              <a:gd name="connsiteY0" fmla="*/ 2911531 h 4995935"/>
              <a:gd name="connsiteX1" fmla="*/ 741177 w 4486408"/>
              <a:gd name="connsiteY1" fmla="*/ 652767 h 4995935"/>
              <a:gd name="connsiteX2" fmla="*/ 3045316 w 4486408"/>
              <a:gd name="connsiteY2" fmla="*/ 205458 h 4995935"/>
              <a:gd name="connsiteX3" fmla="*/ 4391060 w 4486408"/>
              <a:gd name="connsiteY3" fmla="*/ 3063019 h 4995935"/>
              <a:gd name="connsiteX4" fmla="*/ 1968361 w 4486408"/>
              <a:gd name="connsiteY4" fmla="*/ 4983364 h 4995935"/>
              <a:gd name="connsiteX5" fmla="*/ 124264 w 4486408"/>
              <a:gd name="connsiteY5" fmla="*/ 2911531 h 4995935"/>
              <a:gd name="connsiteX0" fmla="*/ 102131 w 4464275"/>
              <a:gd name="connsiteY0" fmla="*/ 2911531 h 4995935"/>
              <a:gd name="connsiteX1" fmla="*/ 719044 w 4464275"/>
              <a:gd name="connsiteY1" fmla="*/ 652767 h 4995935"/>
              <a:gd name="connsiteX2" fmla="*/ 3023183 w 4464275"/>
              <a:gd name="connsiteY2" fmla="*/ 205458 h 4995935"/>
              <a:gd name="connsiteX3" fmla="*/ 4368927 w 4464275"/>
              <a:gd name="connsiteY3" fmla="*/ 3063019 h 4995935"/>
              <a:gd name="connsiteX4" fmla="*/ 1946228 w 4464275"/>
              <a:gd name="connsiteY4" fmla="*/ 4983364 h 4995935"/>
              <a:gd name="connsiteX5" fmla="*/ 102131 w 4464275"/>
              <a:gd name="connsiteY5" fmla="*/ 2911531 h 499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275" h="4995935">
                <a:moveTo>
                  <a:pt x="102131" y="2911531"/>
                </a:moveTo>
                <a:cubicBezTo>
                  <a:pt x="-70845" y="2133801"/>
                  <a:pt x="-114210" y="1611956"/>
                  <a:pt x="719044" y="652767"/>
                </a:cubicBezTo>
                <a:cubicBezTo>
                  <a:pt x="1508492" y="11155"/>
                  <a:pt x="2414869" y="-196251"/>
                  <a:pt x="3023183" y="205458"/>
                </a:cubicBezTo>
                <a:cubicBezTo>
                  <a:pt x="3631497" y="607167"/>
                  <a:pt x="4806285" y="1492303"/>
                  <a:pt x="4368927" y="3063019"/>
                </a:cubicBezTo>
                <a:cubicBezTo>
                  <a:pt x="3830977" y="4753031"/>
                  <a:pt x="2741139" y="5068455"/>
                  <a:pt x="1946228" y="4983364"/>
                </a:cubicBezTo>
                <a:cubicBezTo>
                  <a:pt x="1151317" y="4898273"/>
                  <a:pt x="275107" y="3689261"/>
                  <a:pt x="102131" y="2911531"/>
                </a:cubicBezTo>
                <a:close/>
              </a:path>
            </a:pathLst>
          </a:custGeom>
          <a:solidFill>
            <a:srgbClr val="3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ighlight>
                  <a:srgbClr val="FFD300"/>
                </a:highlight>
              </a:rPr>
              <a:t>  </a:t>
            </a:r>
          </a:p>
        </p:txBody>
      </p:sp>
      <p:sp>
        <p:nvSpPr>
          <p:cNvPr id="2" name="Rectangle 1">
            <a:extLst>
              <a:ext uri="{FF2B5EF4-FFF2-40B4-BE49-F238E27FC236}">
                <a16:creationId xmlns:a16="http://schemas.microsoft.com/office/drawing/2014/main" id="{CC30DF68-F2DD-8A42-82F1-8E7DC35EE347}"/>
              </a:ext>
            </a:extLst>
          </p:cNvPr>
          <p:cNvSpPr/>
          <p:nvPr/>
        </p:nvSpPr>
        <p:spPr>
          <a:xfrm>
            <a:off x="676086" y="790628"/>
            <a:ext cx="864095" cy="400110"/>
          </a:xfrm>
          <a:prstGeom prst="rect">
            <a:avLst/>
          </a:prstGeom>
        </p:spPr>
        <p:txBody>
          <a:bodyPr wrap="square">
            <a:spAutoFit/>
          </a:bodyPr>
          <a:lstStyle/>
          <a:p>
            <a:pPr lvl="0" algn="ctr"/>
            <a:r>
              <a:rPr lang="en-US" sz="1000" b="1" dirty="0">
                <a:solidFill>
                  <a:schemeClr val="bg1"/>
                </a:solidFill>
              </a:rPr>
              <a:t>Capital structure</a:t>
            </a:r>
          </a:p>
        </p:txBody>
      </p:sp>
      <p:sp>
        <p:nvSpPr>
          <p:cNvPr id="6" name="Rectangle 5">
            <a:extLst>
              <a:ext uri="{FF2B5EF4-FFF2-40B4-BE49-F238E27FC236}">
                <a16:creationId xmlns:a16="http://schemas.microsoft.com/office/drawing/2014/main" id="{529946D9-60A2-6441-963E-406D58507E50}"/>
              </a:ext>
            </a:extLst>
          </p:cNvPr>
          <p:cNvSpPr/>
          <p:nvPr/>
        </p:nvSpPr>
        <p:spPr>
          <a:xfrm>
            <a:off x="1844508" y="778650"/>
            <a:ext cx="6148308" cy="425758"/>
          </a:xfrm>
          <a:prstGeom prst="rect">
            <a:avLst/>
          </a:prstGeom>
        </p:spPr>
        <p:txBody>
          <a:bodyPr wrap="square">
            <a:spAutoFit/>
          </a:bodyPr>
          <a:lstStyle/>
          <a:p>
            <a:pPr marL="171450" lvl="0" indent="-171450">
              <a:buFont typeface="Arial" panose="020B0604020202020204" pitchFamily="34" charset="0"/>
              <a:buChar char="•"/>
            </a:pPr>
            <a:r>
              <a:rPr lang="en-US" sz="1000" dirty="0">
                <a:solidFill>
                  <a:schemeClr val="tx1"/>
                </a:solidFill>
              </a:rPr>
              <a:t>Equity ratio / total consolidated balance sheet (BGAAP) : 40.78%</a:t>
            </a:r>
            <a:endParaRPr lang="fr-BE" sz="1000" dirty="0">
              <a:solidFill>
                <a:schemeClr val="tx1"/>
              </a:solidFill>
            </a:endParaRPr>
          </a:p>
          <a:p>
            <a:pPr marL="171450" indent="-171450">
              <a:spcBef>
                <a:spcPts val="200"/>
              </a:spcBef>
              <a:buFont typeface="Arial" panose="020B0604020202020204" pitchFamily="34" charset="0"/>
              <a:buChar char="•"/>
            </a:pPr>
            <a:r>
              <a:rPr lang="en-US" sz="1000" noProof="0" dirty="0">
                <a:solidFill>
                  <a:schemeClr val="tx1"/>
                </a:solidFill>
              </a:rPr>
              <a:t>Optimal minimum gearing : 40% equity ratio / equity + financial debt (45.5%)</a:t>
            </a:r>
            <a:endParaRPr lang="fr-BE" sz="800" dirty="0">
              <a:solidFill>
                <a:schemeClr val="tx1"/>
              </a:solidFill>
            </a:endParaRPr>
          </a:p>
        </p:txBody>
      </p:sp>
      <p:cxnSp>
        <p:nvCxnSpPr>
          <p:cNvPr id="12" name="Connecteur droit 11">
            <a:extLst>
              <a:ext uri="{FF2B5EF4-FFF2-40B4-BE49-F238E27FC236}">
                <a16:creationId xmlns:a16="http://schemas.microsoft.com/office/drawing/2014/main" id="{DBDFF91C-F6AF-BE4E-A561-6A1F3769D477}"/>
              </a:ext>
            </a:extLst>
          </p:cNvPr>
          <p:cNvCxnSpPr>
            <a:cxnSpLocks/>
          </p:cNvCxnSpPr>
          <p:nvPr/>
        </p:nvCxnSpPr>
        <p:spPr>
          <a:xfrm flipV="1">
            <a:off x="1674855" y="1272034"/>
            <a:ext cx="6984774" cy="26337"/>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7C6240C-7868-3F45-A189-8E000B632193}"/>
              </a:ext>
            </a:extLst>
          </p:cNvPr>
          <p:cNvSpPr/>
          <p:nvPr/>
        </p:nvSpPr>
        <p:spPr>
          <a:xfrm>
            <a:off x="541789" y="1631212"/>
            <a:ext cx="1173281" cy="246221"/>
          </a:xfrm>
          <a:prstGeom prst="rect">
            <a:avLst/>
          </a:prstGeom>
        </p:spPr>
        <p:txBody>
          <a:bodyPr wrap="square">
            <a:spAutoFit/>
          </a:bodyPr>
          <a:lstStyle/>
          <a:p>
            <a:pPr lvl="0" algn="ctr"/>
            <a:r>
              <a:rPr lang="en-US" sz="1000" b="1" dirty="0">
                <a:solidFill>
                  <a:schemeClr val="bg1"/>
                </a:solidFill>
              </a:rPr>
              <a:t>Receivables</a:t>
            </a:r>
          </a:p>
        </p:txBody>
      </p:sp>
      <p:sp>
        <p:nvSpPr>
          <p:cNvPr id="17" name="Rectangle 16">
            <a:extLst>
              <a:ext uri="{FF2B5EF4-FFF2-40B4-BE49-F238E27FC236}">
                <a16:creationId xmlns:a16="http://schemas.microsoft.com/office/drawing/2014/main" id="{4DAE302D-1D20-D441-BEF7-2BA17EE7A14E}"/>
              </a:ext>
            </a:extLst>
          </p:cNvPr>
          <p:cNvSpPr/>
          <p:nvPr/>
        </p:nvSpPr>
        <p:spPr>
          <a:xfrm>
            <a:off x="1830205" y="1359723"/>
            <a:ext cx="7013790" cy="887422"/>
          </a:xfrm>
          <a:prstGeom prst="rect">
            <a:avLst/>
          </a:prstGeom>
        </p:spPr>
        <p:txBody>
          <a:bodyPr wrap="square">
            <a:spAutoFit/>
          </a:bodyPr>
          <a:lstStyle/>
          <a:p>
            <a:pPr marL="171450" lvl="0" indent="-171450">
              <a:buFont typeface="Arial" panose="020B0604020202020204" pitchFamily="34" charset="0"/>
              <a:buChar char="•"/>
            </a:pPr>
            <a:r>
              <a:rPr lang="en-US" sz="1000" dirty="0"/>
              <a:t>The main revenue (more than 90%) of ORES is the gridfee which is invoiced to the energy suppliers.  The payment term is 20 days. </a:t>
            </a:r>
          </a:p>
          <a:p>
            <a:pPr marL="171450" lvl="0" indent="-171450">
              <a:spcBef>
                <a:spcPts val="200"/>
              </a:spcBef>
              <a:buFont typeface="Arial" panose="020B0604020202020204" pitchFamily="34" charset="0"/>
              <a:buChar char="•"/>
            </a:pPr>
            <a:r>
              <a:rPr lang="en-US" sz="1000" dirty="0"/>
              <a:t>Payment for work done for clients (new connections,…) are billed and paid in advance.  The projects are only realized after payment by the customer (except for the associated municipalities which can pay after the works but for which there can be withholdings on dividends). These interventions are deducted from the amount of the investments.</a:t>
            </a:r>
            <a:endParaRPr lang="fr-BE" sz="1000" dirty="0"/>
          </a:p>
        </p:txBody>
      </p:sp>
      <p:cxnSp>
        <p:nvCxnSpPr>
          <p:cNvPr id="18" name="Connecteur droit 17">
            <a:extLst>
              <a:ext uri="{FF2B5EF4-FFF2-40B4-BE49-F238E27FC236}">
                <a16:creationId xmlns:a16="http://schemas.microsoft.com/office/drawing/2014/main" id="{8AE418A7-FA30-C846-8870-37DA42566237}"/>
              </a:ext>
            </a:extLst>
          </p:cNvPr>
          <p:cNvCxnSpPr>
            <a:cxnSpLocks/>
          </p:cNvCxnSpPr>
          <p:nvPr/>
        </p:nvCxnSpPr>
        <p:spPr>
          <a:xfrm>
            <a:off x="1715070" y="2283718"/>
            <a:ext cx="698477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Ellipse 7">
            <a:extLst>
              <a:ext uri="{FF2B5EF4-FFF2-40B4-BE49-F238E27FC236}">
                <a16:creationId xmlns:a16="http://schemas.microsoft.com/office/drawing/2014/main" id="{36F72857-492E-4B48-9864-7267BB453226}"/>
              </a:ext>
            </a:extLst>
          </p:cNvPr>
          <p:cNvSpPr/>
          <p:nvPr/>
        </p:nvSpPr>
        <p:spPr>
          <a:xfrm>
            <a:off x="479465" y="2427841"/>
            <a:ext cx="1297928" cy="308233"/>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18916 w 4481060"/>
              <a:gd name="connsiteY0" fmla="*/ 2911531 h 4995935"/>
              <a:gd name="connsiteX1" fmla="*/ 735829 w 4481060"/>
              <a:gd name="connsiteY1" fmla="*/ 652767 h 4995935"/>
              <a:gd name="connsiteX2" fmla="*/ 3039968 w 4481060"/>
              <a:gd name="connsiteY2" fmla="*/ 205458 h 4995935"/>
              <a:gd name="connsiteX3" fmla="*/ 4385712 w 4481060"/>
              <a:gd name="connsiteY3" fmla="*/ 3063019 h 4995935"/>
              <a:gd name="connsiteX4" fmla="*/ 1963013 w 4481060"/>
              <a:gd name="connsiteY4" fmla="*/ 4983364 h 4995935"/>
              <a:gd name="connsiteX5" fmla="*/ 118916 w 4481060"/>
              <a:gd name="connsiteY5" fmla="*/ 2911531 h 4995935"/>
              <a:gd name="connsiteX0" fmla="*/ 124264 w 4486408"/>
              <a:gd name="connsiteY0" fmla="*/ 2911531 h 4995935"/>
              <a:gd name="connsiteX1" fmla="*/ 741177 w 4486408"/>
              <a:gd name="connsiteY1" fmla="*/ 652767 h 4995935"/>
              <a:gd name="connsiteX2" fmla="*/ 3045316 w 4486408"/>
              <a:gd name="connsiteY2" fmla="*/ 205458 h 4995935"/>
              <a:gd name="connsiteX3" fmla="*/ 4391060 w 4486408"/>
              <a:gd name="connsiteY3" fmla="*/ 3063019 h 4995935"/>
              <a:gd name="connsiteX4" fmla="*/ 1968361 w 4486408"/>
              <a:gd name="connsiteY4" fmla="*/ 4983364 h 4995935"/>
              <a:gd name="connsiteX5" fmla="*/ 124264 w 4486408"/>
              <a:gd name="connsiteY5" fmla="*/ 2911531 h 4995935"/>
              <a:gd name="connsiteX0" fmla="*/ 102131 w 4464275"/>
              <a:gd name="connsiteY0" fmla="*/ 2911531 h 4995935"/>
              <a:gd name="connsiteX1" fmla="*/ 719044 w 4464275"/>
              <a:gd name="connsiteY1" fmla="*/ 652767 h 4995935"/>
              <a:gd name="connsiteX2" fmla="*/ 3023183 w 4464275"/>
              <a:gd name="connsiteY2" fmla="*/ 205458 h 4995935"/>
              <a:gd name="connsiteX3" fmla="*/ 4368927 w 4464275"/>
              <a:gd name="connsiteY3" fmla="*/ 3063019 h 4995935"/>
              <a:gd name="connsiteX4" fmla="*/ 1946228 w 4464275"/>
              <a:gd name="connsiteY4" fmla="*/ 4983364 h 4995935"/>
              <a:gd name="connsiteX5" fmla="*/ 102131 w 4464275"/>
              <a:gd name="connsiteY5" fmla="*/ 2911531 h 499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275" h="4995935">
                <a:moveTo>
                  <a:pt x="102131" y="2911531"/>
                </a:moveTo>
                <a:cubicBezTo>
                  <a:pt x="-70845" y="2133801"/>
                  <a:pt x="-114210" y="1611956"/>
                  <a:pt x="719044" y="652767"/>
                </a:cubicBezTo>
                <a:cubicBezTo>
                  <a:pt x="1508492" y="11155"/>
                  <a:pt x="2414869" y="-196251"/>
                  <a:pt x="3023183" y="205458"/>
                </a:cubicBezTo>
                <a:cubicBezTo>
                  <a:pt x="3631497" y="607167"/>
                  <a:pt x="4806285" y="1492303"/>
                  <a:pt x="4368927" y="3063019"/>
                </a:cubicBezTo>
                <a:cubicBezTo>
                  <a:pt x="3830977" y="4753031"/>
                  <a:pt x="2741139" y="5068455"/>
                  <a:pt x="1946228" y="4983364"/>
                </a:cubicBezTo>
                <a:cubicBezTo>
                  <a:pt x="1151317" y="4898273"/>
                  <a:pt x="275107" y="3689261"/>
                  <a:pt x="102131" y="2911531"/>
                </a:cubicBezTo>
                <a:close/>
              </a:path>
            </a:pathLst>
          </a:custGeom>
          <a:solidFill>
            <a:srgbClr val="3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ighlight>
                  <a:srgbClr val="FFD300"/>
                </a:highlight>
              </a:rPr>
              <a:t>  </a:t>
            </a:r>
          </a:p>
        </p:txBody>
      </p:sp>
      <p:sp>
        <p:nvSpPr>
          <p:cNvPr id="20" name="Rectangle 19">
            <a:extLst>
              <a:ext uri="{FF2B5EF4-FFF2-40B4-BE49-F238E27FC236}">
                <a16:creationId xmlns:a16="http://schemas.microsoft.com/office/drawing/2014/main" id="{C136D8C8-1919-4443-8DA2-D6D967EA57F0}"/>
              </a:ext>
            </a:extLst>
          </p:cNvPr>
          <p:cNvSpPr/>
          <p:nvPr/>
        </p:nvSpPr>
        <p:spPr>
          <a:xfrm>
            <a:off x="555480" y="2453455"/>
            <a:ext cx="1152128" cy="246221"/>
          </a:xfrm>
          <a:prstGeom prst="rect">
            <a:avLst/>
          </a:prstGeom>
        </p:spPr>
        <p:txBody>
          <a:bodyPr wrap="square">
            <a:spAutoFit/>
          </a:bodyPr>
          <a:lstStyle/>
          <a:p>
            <a:pPr lvl="0" algn="ctr"/>
            <a:r>
              <a:rPr lang="fr-BE" sz="1000" b="1" dirty="0">
                <a:solidFill>
                  <a:schemeClr val="bg2"/>
                </a:solidFill>
              </a:rPr>
              <a:t>RAB  valuation</a:t>
            </a:r>
          </a:p>
        </p:txBody>
      </p:sp>
      <p:sp>
        <p:nvSpPr>
          <p:cNvPr id="21" name="Rectangle 20">
            <a:extLst>
              <a:ext uri="{FF2B5EF4-FFF2-40B4-BE49-F238E27FC236}">
                <a16:creationId xmlns:a16="http://schemas.microsoft.com/office/drawing/2014/main" id="{78F47E30-43D9-4C44-AB11-63F24FEB0CB3}"/>
              </a:ext>
            </a:extLst>
          </p:cNvPr>
          <p:cNvSpPr/>
          <p:nvPr/>
        </p:nvSpPr>
        <p:spPr>
          <a:xfrm>
            <a:off x="1773737" y="2358154"/>
            <a:ext cx="6550942" cy="425758"/>
          </a:xfrm>
          <a:prstGeom prst="rect">
            <a:avLst/>
          </a:prstGeom>
        </p:spPr>
        <p:txBody>
          <a:bodyPr wrap="square">
            <a:spAutoFit/>
          </a:bodyPr>
          <a:lstStyle/>
          <a:p>
            <a:pPr marL="171450" lvl="0" indent="-171450">
              <a:buFont typeface="Arial" panose="020B0604020202020204" pitchFamily="34" charset="0"/>
              <a:buChar char="•"/>
            </a:pPr>
            <a:r>
              <a:rPr lang="en-US" sz="1000" dirty="0"/>
              <a:t>The Regulated Asset Base (RAB) includes the net economic value to rebuild the fixed assets</a:t>
            </a:r>
          </a:p>
          <a:p>
            <a:pPr marL="171450" lvl="0" indent="-171450">
              <a:spcBef>
                <a:spcPts val="200"/>
              </a:spcBef>
              <a:buFont typeface="Arial" panose="020B0604020202020204" pitchFamily="34" charset="0"/>
              <a:buChar char="•"/>
            </a:pPr>
            <a:r>
              <a:rPr lang="en-US" sz="1000" dirty="0"/>
              <a:t>The RAB evolves with the new investments,  amortization and divestments</a:t>
            </a:r>
            <a:endParaRPr lang="fr-BE" sz="1000" dirty="0"/>
          </a:p>
        </p:txBody>
      </p:sp>
      <p:cxnSp>
        <p:nvCxnSpPr>
          <p:cNvPr id="22" name="Connecteur droit 21">
            <a:extLst>
              <a:ext uri="{FF2B5EF4-FFF2-40B4-BE49-F238E27FC236}">
                <a16:creationId xmlns:a16="http://schemas.microsoft.com/office/drawing/2014/main" id="{2238CFAA-D561-1D41-96C6-597303D1990E}"/>
              </a:ext>
            </a:extLst>
          </p:cNvPr>
          <p:cNvCxnSpPr>
            <a:cxnSpLocks/>
          </p:cNvCxnSpPr>
          <p:nvPr/>
        </p:nvCxnSpPr>
        <p:spPr>
          <a:xfrm>
            <a:off x="1700102" y="2859782"/>
            <a:ext cx="710083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2459D7E-6BE9-964C-8FF6-815442F4D487}"/>
              </a:ext>
            </a:extLst>
          </p:cNvPr>
          <p:cNvSpPr/>
          <p:nvPr/>
        </p:nvSpPr>
        <p:spPr>
          <a:xfrm>
            <a:off x="445712" y="3148137"/>
            <a:ext cx="1224137" cy="246221"/>
          </a:xfrm>
          <a:prstGeom prst="rect">
            <a:avLst/>
          </a:prstGeom>
        </p:spPr>
        <p:txBody>
          <a:bodyPr wrap="square">
            <a:spAutoFit/>
          </a:bodyPr>
          <a:lstStyle/>
          <a:p>
            <a:pPr lvl="0" algn="ctr"/>
            <a:r>
              <a:rPr lang="fr-BE" sz="1000" b="1" dirty="0">
                <a:solidFill>
                  <a:schemeClr val="bg2"/>
                </a:solidFill>
              </a:rPr>
              <a:t>Investment</a:t>
            </a:r>
          </a:p>
        </p:txBody>
      </p:sp>
      <p:sp>
        <p:nvSpPr>
          <p:cNvPr id="25" name="Rectangle 24">
            <a:extLst>
              <a:ext uri="{FF2B5EF4-FFF2-40B4-BE49-F238E27FC236}">
                <a16:creationId xmlns:a16="http://schemas.microsoft.com/office/drawing/2014/main" id="{6D02652B-27EA-D04A-A40E-B00230EF9A9C}"/>
              </a:ext>
            </a:extLst>
          </p:cNvPr>
          <p:cNvSpPr/>
          <p:nvPr/>
        </p:nvSpPr>
        <p:spPr>
          <a:xfrm>
            <a:off x="1762946" y="2889994"/>
            <a:ext cx="7271023" cy="1092607"/>
          </a:xfrm>
          <a:prstGeom prst="rect">
            <a:avLst/>
          </a:prstGeom>
        </p:spPr>
        <p:txBody>
          <a:bodyPr wrap="square">
            <a:spAutoFit/>
          </a:bodyPr>
          <a:lstStyle/>
          <a:p>
            <a:pPr marL="171450" lvl="0" indent="-171450">
              <a:buFont typeface="Arial" panose="020B0604020202020204" pitchFamily="34" charset="0"/>
              <a:buChar char="•"/>
            </a:pPr>
            <a:r>
              <a:rPr lang="en-US" sz="1000" dirty="0"/>
              <a:t>Investments influenced by the legal obligations of ORES (distribution network, PSO,…)</a:t>
            </a:r>
          </a:p>
          <a:p>
            <a:pPr marL="171450" lvl="0" indent="-171450">
              <a:spcBef>
                <a:spcPts val="200"/>
              </a:spcBef>
              <a:buFont typeface="Arial" panose="020B0604020202020204" pitchFamily="34" charset="0"/>
              <a:buChar char="•"/>
            </a:pPr>
            <a:r>
              <a:rPr lang="en-US" sz="1000" dirty="0"/>
              <a:t>Investments are reviewed by the regulator</a:t>
            </a:r>
          </a:p>
          <a:p>
            <a:pPr marL="171450" lvl="0" indent="-171450">
              <a:spcBef>
                <a:spcPts val="200"/>
              </a:spcBef>
              <a:buFont typeface="Arial" panose="020B0604020202020204" pitchFamily="34" charset="0"/>
              <a:buChar char="•"/>
            </a:pPr>
            <a:r>
              <a:rPr lang="en-US" sz="1000" dirty="0"/>
              <a:t>Key factors to determining the investments are : maintenance, security and resilience of the network, security of energy supply and the transformation in the context of energy transition</a:t>
            </a:r>
          </a:p>
          <a:p>
            <a:pPr marL="171450" lvl="0" indent="-171450">
              <a:spcBef>
                <a:spcPts val="200"/>
              </a:spcBef>
              <a:buFont typeface="Arial" panose="020B0604020202020204" pitchFamily="34" charset="0"/>
              <a:buChar char="•"/>
            </a:pPr>
            <a:r>
              <a:rPr lang="en-US" sz="1000" dirty="0"/>
              <a:t>Access to the network for new customers and the connection of renewable energy production sites are also part of the obligations of ORES </a:t>
            </a:r>
            <a:endParaRPr lang="fr-BE" sz="1000" dirty="0"/>
          </a:p>
        </p:txBody>
      </p:sp>
      <p:cxnSp>
        <p:nvCxnSpPr>
          <p:cNvPr id="26" name="Connecteur droit 25">
            <a:extLst>
              <a:ext uri="{FF2B5EF4-FFF2-40B4-BE49-F238E27FC236}">
                <a16:creationId xmlns:a16="http://schemas.microsoft.com/office/drawing/2014/main" id="{C526CFFE-1A36-9547-B09B-B1679A265066}"/>
              </a:ext>
            </a:extLst>
          </p:cNvPr>
          <p:cNvCxnSpPr>
            <a:cxnSpLocks/>
          </p:cNvCxnSpPr>
          <p:nvPr/>
        </p:nvCxnSpPr>
        <p:spPr>
          <a:xfrm>
            <a:off x="1734685" y="3930945"/>
            <a:ext cx="7056783" cy="1983"/>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C278669-2DF0-DE42-98DD-BC8FDA83497A}"/>
              </a:ext>
            </a:extLst>
          </p:cNvPr>
          <p:cNvSpPr/>
          <p:nvPr/>
        </p:nvSpPr>
        <p:spPr>
          <a:xfrm>
            <a:off x="460061" y="4042749"/>
            <a:ext cx="1152128" cy="246221"/>
          </a:xfrm>
          <a:prstGeom prst="rect">
            <a:avLst/>
          </a:prstGeom>
        </p:spPr>
        <p:txBody>
          <a:bodyPr wrap="square">
            <a:spAutoFit/>
          </a:bodyPr>
          <a:lstStyle/>
          <a:p>
            <a:pPr lvl="0" algn="ctr"/>
            <a:r>
              <a:rPr lang="en-US" sz="1000" b="1" dirty="0">
                <a:solidFill>
                  <a:schemeClr val="bg1"/>
                </a:solidFill>
              </a:rPr>
              <a:t>Budget</a:t>
            </a:r>
          </a:p>
        </p:txBody>
      </p:sp>
      <p:sp>
        <p:nvSpPr>
          <p:cNvPr id="29" name="Rectangle 28">
            <a:extLst>
              <a:ext uri="{FF2B5EF4-FFF2-40B4-BE49-F238E27FC236}">
                <a16:creationId xmlns:a16="http://schemas.microsoft.com/office/drawing/2014/main" id="{EE55F646-EAA3-AE44-9D2B-CD1999165B45}"/>
              </a:ext>
            </a:extLst>
          </p:cNvPr>
          <p:cNvSpPr/>
          <p:nvPr/>
        </p:nvSpPr>
        <p:spPr>
          <a:xfrm>
            <a:off x="1771831" y="3942784"/>
            <a:ext cx="7100830" cy="759182"/>
          </a:xfrm>
          <a:prstGeom prst="rect">
            <a:avLst/>
          </a:prstGeom>
        </p:spPr>
        <p:txBody>
          <a:bodyPr wrap="square">
            <a:spAutoFit/>
          </a:bodyPr>
          <a:lstStyle/>
          <a:p>
            <a:pPr marL="171450" lvl="0" indent="-171450">
              <a:spcBef>
                <a:spcPts val="200"/>
              </a:spcBef>
              <a:buFont typeface="Arial" panose="020B0604020202020204" pitchFamily="34" charset="0"/>
              <a:buChar char="•"/>
            </a:pPr>
            <a:r>
              <a:rPr lang="en-US" sz="1000" dirty="0"/>
              <a:t>ORES has a yearly budgeting exercise and a long-term plan (2019-2023 / preparation of the 2024-2028)</a:t>
            </a:r>
          </a:p>
          <a:p>
            <a:pPr marL="171450" lvl="0" indent="-171450">
              <a:spcBef>
                <a:spcPts val="200"/>
              </a:spcBef>
              <a:buFont typeface="Arial" panose="020B0604020202020204" pitchFamily="34" charset="0"/>
              <a:buChar char="•"/>
            </a:pPr>
            <a:r>
              <a:rPr lang="en-US" sz="1000" dirty="0"/>
              <a:t>Monthly budget report high level</a:t>
            </a:r>
          </a:p>
          <a:p>
            <a:pPr marL="171450" lvl="0" indent="-171450">
              <a:spcBef>
                <a:spcPts val="200"/>
              </a:spcBef>
              <a:buFont typeface="Arial" panose="020B0604020202020204" pitchFamily="34" charset="0"/>
              <a:buChar char="•"/>
            </a:pPr>
            <a:r>
              <a:rPr lang="en-US" sz="1000" dirty="0"/>
              <a:t>Weekly meeting financial controlling team</a:t>
            </a:r>
          </a:p>
          <a:p>
            <a:pPr marL="171450" lvl="0" indent="-171450">
              <a:buFont typeface="Arial" panose="020B0604020202020204" pitchFamily="34" charset="0"/>
              <a:buChar char="•"/>
            </a:pPr>
            <a:endParaRPr lang="fr-BE" sz="1000" dirty="0"/>
          </a:p>
        </p:txBody>
      </p:sp>
      <p:cxnSp>
        <p:nvCxnSpPr>
          <p:cNvPr id="30" name="Connecteur droit 29">
            <a:extLst>
              <a:ext uri="{FF2B5EF4-FFF2-40B4-BE49-F238E27FC236}">
                <a16:creationId xmlns:a16="http://schemas.microsoft.com/office/drawing/2014/main" id="{70898659-1EAD-D742-9354-B807B21513A5}"/>
              </a:ext>
            </a:extLst>
          </p:cNvPr>
          <p:cNvCxnSpPr>
            <a:cxnSpLocks/>
          </p:cNvCxnSpPr>
          <p:nvPr/>
        </p:nvCxnSpPr>
        <p:spPr>
          <a:xfrm flipV="1">
            <a:off x="1787212" y="4526615"/>
            <a:ext cx="7056783" cy="27449"/>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6A157A9-CB59-364A-9197-72AE18A6A2EA}"/>
              </a:ext>
            </a:extLst>
          </p:cNvPr>
          <p:cNvSpPr/>
          <p:nvPr/>
        </p:nvSpPr>
        <p:spPr>
          <a:xfrm>
            <a:off x="532069" y="4566598"/>
            <a:ext cx="1152128" cy="246221"/>
          </a:xfrm>
          <a:prstGeom prst="rect">
            <a:avLst/>
          </a:prstGeom>
        </p:spPr>
        <p:txBody>
          <a:bodyPr wrap="square">
            <a:spAutoFit/>
          </a:bodyPr>
          <a:lstStyle/>
          <a:p>
            <a:pPr lvl="0" algn="ctr"/>
            <a:r>
              <a:rPr lang="fr-BE" sz="1000" b="1" dirty="0" err="1">
                <a:solidFill>
                  <a:schemeClr val="bg2"/>
                </a:solidFill>
              </a:rPr>
              <a:t>Dividends</a:t>
            </a:r>
            <a:endParaRPr lang="fr-BE" sz="1000" b="1" dirty="0">
              <a:solidFill>
                <a:schemeClr val="bg2"/>
              </a:solidFill>
            </a:endParaRPr>
          </a:p>
        </p:txBody>
      </p:sp>
      <p:sp>
        <p:nvSpPr>
          <p:cNvPr id="33" name="Rectangle 32">
            <a:extLst>
              <a:ext uri="{FF2B5EF4-FFF2-40B4-BE49-F238E27FC236}">
                <a16:creationId xmlns:a16="http://schemas.microsoft.com/office/drawing/2014/main" id="{79CAFC59-AA15-724C-8847-EE4A07CE5773}"/>
              </a:ext>
            </a:extLst>
          </p:cNvPr>
          <p:cNvSpPr/>
          <p:nvPr/>
        </p:nvSpPr>
        <p:spPr>
          <a:xfrm>
            <a:off x="1773737" y="4554064"/>
            <a:ext cx="6550942" cy="246221"/>
          </a:xfrm>
          <a:prstGeom prst="rect">
            <a:avLst/>
          </a:prstGeom>
        </p:spPr>
        <p:txBody>
          <a:bodyPr wrap="square">
            <a:spAutoFit/>
          </a:bodyPr>
          <a:lstStyle/>
          <a:p>
            <a:pPr marL="171450" indent="-171450">
              <a:buFont typeface="Arial" panose="020B0604020202020204" pitchFamily="34" charset="0"/>
              <a:buChar char="•"/>
            </a:pPr>
            <a:r>
              <a:rPr lang="en-US" sz="1000" noProof="0" dirty="0">
                <a:solidFill>
                  <a:schemeClr val="tx1"/>
                </a:solidFill>
              </a:rPr>
              <a:t>Limited dividend payout ratio (70% of the fair profit margin since 2019)</a:t>
            </a:r>
          </a:p>
        </p:txBody>
      </p:sp>
    </p:spTree>
    <p:extLst>
      <p:ext uri="{BB962C8B-B14F-4D97-AF65-F5344CB8AC3E}">
        <p14:creationId xmlns:p14="http://schemas.microsoft.com/office/powerpoint/2010/main" val="75754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457200" indent="-457200">
              <a:lnSpc>
                <a:spcPct val="150000"/>
              </a:lnSpc>
              <a:buFont typeface="+mj-lt"/>
              <a:buAutoNum type="arabicPeriod"/>
            </a:pPr>
            <a:r>
              <a:rPr lang="fr-BE" dirty="0" err="1"/>
              <a:t>Company</a:t>
            </a:r>
            <a:r>
              <a:rPr lang="fr-BE" dirty="0"/>
              <a:t> and business </a:t>
            </a:r>
            <a:r>
              <a:rPr lang="fr-BE" dirty="0" err="1"/>
              <a:t>overview</a:t>
            </a:r>
            <a:endParaRPr lang="fr-BE" dirty="0"/>
          </a:p>
          <a:p>
            <a:pPr marL="457200" indent="-457200">
              <a:lnSpc>
                <a:spcPct val="150000"/>
              </a:lnSpc>
              <a:buFont typeface="+mj-lt"/>
              <a:buAutoNum type="arabicPeriod"/>
            </a:pPr>
            <a:r>
              <a:rPr lang="fr-BE" dirty="0" err="1"/>
              <a:t>Regulatory</a:t>
            </a:r>
            <a:r>
              <a:rPr lang="fr-BE" dirty="0"/>
              <a:t> </a:t>
            </a:r>
            <a:r>
              <a:rPr lang="fr-BE" dirty="0" err="1"/>
              <a:t>framework</a:t>
            </a:r>
            <a:endParaRPr lang="fr-BE" dirty="0"/>
          </a:p>
          <a:p>
            <a:pPr marL="457200" indent="-457200">
              <a:lnSpc>
                <a:spcPct val="150000"/>
              </a:lnSpc>
              <a:buFont typeface="+mj-lt"/>
              <a:buAutoNum type="arabicPeriod"/>
            </a:pPr>
            <a:r>
              <a:rPr lang="fr-BE" dirty="0" err="1"/>
              <a:t>Financials</a:t>
            </a:r>
            <a:endParaRPr lang="fr-BE" dirty="0"/>
          </a:p>
          <a:p>
            <a:pPr marL="457200" indent="-457200">
              <a:lnSpc>
                <a:spcPct val="150000"/>
              </a:lnSpc>
              <a:buFont typeface="+mj-lt"/>
              <a:buAutoNum type="arabicPeriod"/>
            </a:pPr>
            <a:r>
              <a:rPr lang="fr-BE" b="1" dirty="0">
                <a:solidFill>
                  <a:srgbClr val="05AADA"/>
                </a:solidFill>
              </a:rPr>
              <a:t>Strategic plan 2021-2023</a:t>
            </a:r>
          </a:p>
          <a:p>
            <a:endParaRPr lang="en-US" dirty="0"/>
          </a:p>
        </p:txBody>
      </p:sp>
      <p:sp>
        <p:nvSpPr>
          <p:cNvPr id="3" name="Titre 2"/>
          <p:cNvSpPr>
            <a:spLocks noGrp="1"/>
          </p:cNvSpPr>
          <p:nvPr>
            <p:ph type="title"/>
          </p:nvPr>
        </p:nvSpPr>
        <p:spPr/>
        <p:txBody>
          <a:bodyPr/>
          <a:lstStyle/>
          <a:p>
            <a:r>
              <a:rPr lang="fr-BE" dirty="0"/>
              <a:t>Table of contents</a:t>
            </a:r>
            <a:endParaRPr lang="en-US" dirty="0"/>
          </a:p>
        </p:txBody>
      </p:sp>
    </p:spTree>
    <p:extLst>
      <p:ext uri="{BB962C8B-B14F-4D97-AF65-F5344CB8AC3E}">
        <p14:creationId xmlns:p14="http://schemas.microsoft.com/office/powerpoint/2010/main" val="239584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457200" indent="-457200">
              <a:lnSpc>
                <a:spcPct val="150000"/>
              </a:lnSpc>
              <a:buFont typeface="+mj-lt"/>
              <a:buAutoNum type="arabicPeriod"/>
            </a:pPr>
            <a:r>
              <a:rPr lang="en-US" b="1" dirty="0">
                <a:solidFill>
                  <a:srgbClr val="05AADA"/>
                </a:solidFill>
              </a:rPr>
              <a:t>Company and business overview</a:t>
            </a:r>
          </a:p>
          <a:p>
            <a:pPr marL="457200" indent="-457200">
              <a:lnSpc>
                <a:spcPct val="150000"/>
              </a:lnSpc>
              <a:buFont typeface="+mj-lt"/>
              <a:buAutoNum type="arabicPeriod"/>
            </a:pPr>
            <a:r>
              <a:rPr lang="en-US" dirty="0"/>
              <a:t>Regulatory framework</a:t>
            </a:r>
          </a:p>
          <a:p>
            <a:pPr marL="457200" indent="-457200">
              <a:lnSpc>
                <a:spcPct val="150000"/>
              </a:lnSpc>
              <a:buFont typeface="+mj-lt"/>
              <a:buAutoNum type="arabicPeriod"/>
            </a:pPr>
            <a:r>
              <a:rPr lang="en-US" dirty="0"/>
              <a:t>Financials</a:t>
            </a:r>
          </a:p>
          <a:p>
            <a:pPr marL="457200" indent="-457200">
              <a:lnSpc>
                <a:spcPct val="150000"/>
              </a:lnSpc>
              <a:buFont typeface="+mj-lt"/>
              <a:buAutoNum type="arabicPeriod"/>
            </a:pPr>
            <a:r>
              <a:rPr lang="en-US" dirty="0"/>
              <a:t>Strategic plan 2021-2023</a:t>
            </a:r>
          </a:p>
          <a:p>
            <a:endParaRPr lang="en-US" dirty="0"/>
          </a:p>
        </p:txBody>
      </p:sp>
      <p:sp>
        <p:nvSpPr>
          <p:cNvPr id="3" name="Titre 2"/>
          <p:cNvSpPr>
            <a:spLocks noGrp="1"/>
          </p:cNvSpPr>
          <p:nvPr>
            <p:ph type="title"/>
          </p:nvPr>
        </p:nvSpPr>
        <p:spPr/>
        <p:txBody>
          <a:bodyPr/>
          <a:lstStyle/>
          <a:p>
            <a:r>
              <a:rPr lang="fr-BE" dirty="0"/>
              <a:t>Table of contents</a:t>
            </a:r>
            <a:endParaRPr lang="en-US" dirty="0"/>
          </a:p>
        </p:txBody>
      </p:sp>
    </p:spTree>
    <p:extLst>
      <p:ext uri="{BB962C8B-B14F-4D97-AF65-F5344CB8AC3E}">
        <p14:creationId xmlns:p14="http://schemas.microsoft.com/office/powerpoint/2010/main" val="3477379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a:t>4. Strategic plan 2021-2023</a:t>
            </a:r>
          </a:p>
        </p:txBody>
      </p:sp>
      <p:sp>
        <p:nvSpPr>
          <p:cNvPr id="6" name="Titre 1">
            <a:extLst>
              <a:ext uri="{FF2B5EF4-FFF2-40B4-BE49-F238E27FC236}">
                <a16:creationId xmlns:a16="http://schemas.microsoft.com/office/drawing/2014/main" id="{539EF1C6-EE3C-4AE6-B051-0B2A0D5CF9AF}"/>
              </a:ext>
            </a:extLst>
          </p:cNvPr>
          <p:cNvSpPr txBox="1">
            <a:spLocks/>
          </p:cNvSpPr>
          <p:nvPr/>
        </p:nvSpPr>
        <p:spPr>
          <a:xfrm>
            <a:off x="1403648" y="2353501"/>
            <a:ext cx="6768000" cy="828000"/>
          </a:xfrm>
          <a:prstGeom prst="rect">
            <a:avLst/>
          </a:prstGeom>
        </p:spPr>
        <p:txBody>
          <a:bodyPr vert="horz" wrap="square" lIns="0" tIns="0" rIns="0" bIns="0" rtlCol="0" anchor="b" anchorCtr="0">
            <a:noAutofit/>
          </a:bodyPr>
          <a:lstStyle>
            <a:lvl1pPr algn="r" defTabSz="914400" rtl="0" eaLnBrk="1" latinLnBrk="0" hangingPunct="1">
              <a:spcBef>
                <a:spcPct val="0"/>
              </a:spcBef>
              <a:buNone/>
              <a:defRPr sz="2800" kern="1200" baseline="0">
                <a:solidFill>
                  <a:srgbClr val="34B4E4"/>
                </a:solidFill>
                <a:latin typeface="+mj-lt"/>
                <a:ea typeface="+mj-ea"/>
                <a:cs typeface="+mj-cs"/>
              </a:defRPr>
            </a:lvl1pPr>
          </a:lstStyle>
          <a:p>
            <a:pPr algn="ctr"/>
            <a:endParaRPr lang="fr-BE" sz="1400" dirty="0"/>
          </a:p>
        </p:txBody>
      </p:sp>
      <p:sp>
        <p:nvSpPr>
          <p:cNvPr id="7" name="Titre 1">
            <a:extLst>
              <a:ext uri="{FF2B5EF4-FFF2-40B4-BE49-F238E27FC236}">
                <a16:creationId xmlns:a16="http://schemas.microsoft.com/office/drawing/2014/main" id="{5B61B1DD-8B05-4141-AACF-A51FAD32AF4A}"/>
              </a:ext>
            </a:extLst>
          </p:cNvPr>
          <p:cNvSpPr txBox="1">
            <a:spLocks/>
          </p:cNvSpPr>
          <p:nvPr/>
        </p:nvSpPr>
        <p:spPr>
          <a:xfrm>
            <a:off x="1457824" y="2376000"/>
            <a:ext cx="6768000" cy="828000"/>
          </a:xfrm>
          <a:prstGeom prst="rect">
            <a:avLst/>
          </a:prstGeom>
        </p:spPr>
        <p:txBody>
          <a:bodyPr vert="horz" wrap="square" lIns="0" tIns="0" rIns="0" bIns="0" rtlCol="0" anchor="b" anchorCtr="0">
            <a:noAutofit/>
          </a:bodyPr>
          <a:lstStyle>
            <a:lvl1pPr algn="r" defTabSz="914400" rtl="0" eaLnBrk="1" latinLnBrk="0" hangingPunct="1">
              <a:spcBef>
                <a:spcPct val="0"/>
              </a:spcBef>
              <a:buNone/>
              <a:defRPr sz="2800" kern="1200" baseline="0">
                <a:solidFill>
                  <a:srgbClr val="34B4E4"/>
                </a:solidFill>
                <a:latin typeface="+mj-lt"/>
                <a:ea typeface="+mj-ea"/>
                <a:cs typeface="+mj-cs"/>
              </a:defRPr>
            </a:lvl1pPr>
          </a:lstStyle>
          <a:p>
            <a:pPr algn="ctr"/>
            <a:r>
              <a:rPr lang="en-US" sz="2000" dirty="0">
                <a:solidFill>
                  <a:schemeClr val="tx1">
                    <a:lumMod val="50000"/>
                    <a:lumOff val="50000"/>
                  </a:schemeClr>
                </a:solidFill>
              </a:rPr>
              <a:t>Our energy and expertise working to achieve an energy transition for all and at a local basis</a:t>
            </a:r>
          </a:p>
        </p:txBody>
      </p:sp>
      <p:pic>
        <p:nvPicPr>
          <p:cNvPr id="8" name="Picture 7">
            <a:extLst>
              <a:ext uri="{FF2B5EF4-FFF2-40B4-BE49-F238E27FC236}">
                <a16:creationId xmlns:a16="http://schemas.microsoft.com/office/drawing/2014/main" id="{3938A504-A5E2-4E1E-B563-19D386FEFCFE}"/>
              </a:ext>
            </a:extLst>
          </p:cNvPr>
          <p:cNvPicPr>
            <a:picLocks noChangeAspect="1"/>
          </p:cNvPicPr>
          <p:nvPr/>
        </p:nvPicPr>
        <p:blipFill>
          <a:blip r:embed="rId3"/>
          <a:stretch>
            <a:fillRect/>
          </a:stretch>
        </p:blipFill>
        <p:spPr>
          <a:xfrm>
            <a:off x="3419872" y="3291830"/>
            <a:ext cx="3065975" cy="1702197"/>
          </a:xfrm>
          <a:prstGeom prst="rect">
            <a:avLst/>
          </a:prstGeom>
        </p:spPr>
      </p:pic>
    </p:spTree>
    <p:extLst>
      <p:ext uri="{BB962C8B-B14F-4D97-AF65-F5344CB8AC3E}">
        <p14:creationId xmlns:p14="http://schemas.microsoft.com/office/powerpoint/2010/main" val="2384238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FA9B65-6EEE-4FB3-955F-92F44086A126}"/>
              </a:ext>
            </a:extLst>
          </p:cNvPr>
          <p:cNvSpPr>
            <a:spLocks noGrp="1"/>
          </p:cNvSpPr>
          <p:nvPr>
            <p:ph idx="1"/>
          </p:nvPr>
        </p:nvSpPr>
        <p:spPr>
          <a:xfrm>
            <a:off x="251519" y="195486"/>
            <a:ext cx="4320481" cy="4516915"/>
          </a:xfrm>
        </p:spPr>
        <p:txBody>
          <a:bodyPr/>
          <a:lstStyle/>
          <a:p>
            <a:pPr algn="ctr"/>
            <a:r>
              <a:rPr lang="en-US" sz="2400" dirty="0">
                <a:solidFill>
                  <a:schemeClr val="accent1"/>
                </a:solidFill>
              </a:rPr>
              <a:t>The very core of our action</a:t>
            </a:r>
          </a:p>
          <a:p>
            <a:pPr algn="ctr"/>
            <a:endParaRPr lang="en-US" sz="800" dirty="0">
              <a:solidFill>
                <a:schemeClr val="accent1"/>
              </a:solidFill>
            </a:endParaRPr>
          </a:p>
          <a:p>
            <a:pPr algn="ctr"/>
            <a:r>
              <a:rPr lang="en-US" sz="2400" dirty="0"/>
              <a:t>Facilitating energy, </a:t>
            </a:r>
          </a:p>
          <a:p>
            <a:pPr algn="ctr">
              <a:spcBef>
                <a:spcPts val="0"/>
              </a:spcBef>
            </a:pPr>
            <a:r>
              <a:rPr lang="en-US" sz="2400" dirty="0"/>
              <a:t>making life easier</a:t>
            </a:r>
          </a:p>
          <a:p>
            <a:pPr algn="ctr"/>
            <a:endParaRPr lang="en-US" sz="800" dirty="0"/>
          </a:p>
          <a:p>
            <a:pPr algn="ctr"/>
            <a:r>
              <a:rPr lang="en-US" sz="1400" dirty="0"/>
              <a:t>There’re some continuity with our plan strategic             2021-2023</a:t>
            </a:r>
          </a:p>
          <a:p>
            <a:pPr algn="ctr">
              <a:spcBef>
                <a:spcPts val="1800"/>
              </a:spcBef>
            </a:pPr>
            <a:r>
              <a:rPr lang="en-US" sz="1400" dirty="0"/>
              <a:t>In a changing and complex world of energy, ORES wants to be a cause of simplification</a:t>
            </a:r>
          </a:p>
          <a:p>
            <a:pPr algn="ctr">
              <a:spcBef>
                <a:spcPts val="1800"/>
              </a:spcBef>
            </a:pPr>
            <a:r>
              <a:rPr lang="en-US" sz="1400" dirty="0"/>
              <a:t>“Facilitating energy, making life easier” for residential, professional and business customers so that they can focus fully on their works while benefiting from efficient responses and services that meet their expectations</a:t>
            </a:r>
            <a:endParaRPr lang="en-BE" sz="1400" dirty="0"/>
          </a:p>
          <a:p>
            <a:pPr algn="ctr"/>
            <a:endParaRPr lang="en-BE" sz="2400" dirty="0"/>
          </a:p>
        </p:txBody>
      </p:sp>
      <p:pic>
        <p:nvPicPr>
          <p:cNvPr id="5" name="Picture 4">
            <a:extLst>
              <a:ext uri="{FF2B5EF4-FFF2-40B4-BE49-F238E27FC236}">
                <a16:creationId xmlns:a16="http://schemas.microsoft.com/office/drawing/2014/main" id="{195AAFDC-AD83-4333-B0A8-D2F17871B261}"/>
              </a:ext>
            </a:extLst>
          </p:cNvPr>
          <p:cNvPicPr>
            <a:picLocks noChangeAspect="1"/>
          </p:cNvPicPr>
          <p:nvPr/>
        </p:nvPicPr>
        <p:blipFill>
          <a:blip r:embed="rId2"/>
          <a:stretch>
            <a:fillRect/>
          </a:stretch>
        </p:blipFill>
        <p:spPr>
          <a:xfrm>
            <a:off x="4716016" y="396316"/>
            <a:ext cx="4427984" cy="4316085"/>
          </a:xfrm>
          <a:prstGeom prst="rect">
            <a:avLst/>
          </a:prstGeom>
        </p:spPr>
      </p:pic>
    </p:spTree>
    <p:extLst>
      <p:ext uri="{BB962C8B-B14F-4D97-AF65-F5344CB8AC3E}">
        <p14:creationId xmlns:p14="http://schemas.microsoft.com/office/powerpoint/2010/main" val="4255067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FA9B65-6EEE-4FB3-955F-92F44086A126}"/>
              </a:ext>
            </a:extLst>
          </p:cNvPr>
          <p:cNvSpPr>
            <a:spLocks noGrp="1"/>
          </p:cNvSpPr>
          <p:nvPr>
            <p:ph idx="1"/>
          </p:nvPr>
        </p:nvSpPr>
        <p:spPr>
          <a:xfrm>
            <a:off x="6228184" y="483518"/>
            <a:ext cx="2808313" cy="4228883"/>
          </a:xfrm>
        </p:spPr>
        <p:txBody>
          <a:bodyPr/>
          <a:lstStyle/>
          <a:p>
            <a:pPr algn="ctr"/>
            <a:r>
              <a:rPr lang="en-US" sz="2400" dirty="0">
                <a:solidFill>
                  <a:schemeClr val="accent1"/>
                </a:solidFill>
              </a:rPr>
              <a:t>Our vision</a:t>
            </a:r>
          </a:p>
          <a:p>
            <a:pPr algn="ctr"/>
            <a:endParaRPr lang="en-US" sz="800" dirty="0">
              <a:solidFill>
                <a:schemeClr val="accent1"/>
              </a:solidFill>
            </a:endParaRPr>
          </a:p>
          <a:p>
            <a:pPr algn="ctr"/>
            <a:r>
              <a:rPr lang="en-US" sz="2400" dirty="0"/>
              <a:t>Our energy and expertise working to achieve an energy transition for all and at a local basis</a:t>
            </a:r>
          </a:p>
          <a:p>
            <a:pPr algn="ctr"/>
            <a:endParaRPr lang="en-US" sz="800" dirty="0"/>
          </a:p>
          <a:p>
            <a:pPr algn="ctr"/>
            <a:endParaRPr lang="en-BE" sz="2400" dirty="0"/>
          </a:p>
        </p:txBody>
      </p:sp>
      <p:pic>
        <p:nvPicPr>
          <p:cNvPr id="4" name="Image 3">
            <a:extLst>
              <a:ext uri="{FF2B5EF4-FFF2-40B4-BE49-F238E27FC236}">
                <a16:creationId xmlns:a16="http://schemas.microsoft.com/office/drawing/2014/main" id="{CF6551FB-B2AB-46AC-ABDF-7FC1BF551713}"/>
              </a:ext>
            </a:extLst>
          </p:cNvPr>
          <p:cNvPicPr>
            <a:picLocks noChangeAspect="1"/>
          </p:cNvPicPr>
          <p:nvPr/>
        </p:nvPicPr>
        <p:blipFill>
          <a:blip r:embed="rId2"/>
          <a:stretch>
            <a:fillRect/>
          </a:stretch>
        </p:blipFill>
        <p:spPr>
          <a:xfrm>
            <a:off x="323528" y="557212"/>
            <a:ext cx="5688632" cy="4029075"/>
          </a:xfrm>
          <a:prstGeom prst="rect">
            <a:avLst/>
          </a:prstGeom>
        </p:spPr>
      </p:pic>
    </p:spTree>
    <p:extLst>
      <p:ext uri="{BB962C8B-B14F-4D97-AF65-F5344CB8AC3E}">
        <p14:creationId xmlns:p14="http://schemas.microsoft.com/office/powerpoint/2010/main" val="4203253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E2368CF-F084-4685-A49F-0CA62CFC81C3}"/>
              </a:ext>
            </a:extLst>
          </p:cNvPr>
          <p:cNvSpPr>
            <a:spLocks noGrp="1"/>
          </p:cNvSpPr>
          <p:nvPr>
            <p:ph idx="1"/>
          </p:nvPr>
        </p:nvSpPr>
        <p:spPr>
          <a:xfrm>
            <a:off x="1614006" y="1307425"/>
            <a:ext cx="7206466" cy="576064"/>
          </a:xfrm>
        </p:spPr>
        <p:txBody>
          <a:bodyPr/>
          <a:lstStyle/>
          <a:p>
            <a:pPr algn="just"/>
            <a:r>
              <a:rPr lang="fr-BE" dirty="0">
                <a:latin typeface="Arial" panose="020B0604020202020204" pitchFamily="34" charset="0"/>
                <a:cs typeface="Arial" panose="020B0604020202020204" pitchFamily="34" charset="0"/>
                <a:sym typeface="Wingdings" panose="05000000000000000000" pitchFamily="2" charset="2"/>
              </a:rPr>
              <a:t>MAKE AN ACTIVE CONTRIBUTION TO ENERGY TRANSITION FOR ALL, ENSURING THAT ALL WALLOONS ARE INCLUDED</a:t>
            </a:r>
            <a:endParaRPr lang="fr-BE" sz="2000" dirty="0">
              <a:latin typeface="Arial" panose="020B0604020202020204" pitchFamily="34" charset="0"/>
              <a:cs typeface="Arial" panose="020B0604020202020204" pitchFamily="34" charset="0"/>
              <a:sym typeface="Wingdings" panose="05000000000000000000" pitchFamily="2" charset="2"/>
            </a:endParaRPr>
          </a:p>
          <a:p>
            <a:pPr algn="just"/>
            <a:endParaRPr lang="fr-BE" dirty="0">
              <a:latin typeface="AvenirLT-Heavy"/>
              <a:sym typeface="Wingdings" panose="05000000000000000000" pitchFamily="2" charset="2"/>
            </a:endParaRPr>
          </a:p>
          <a:p>
            <a:pPr algn="just"/>
            <a:endParaRPr lang="fr-BE" dirty="0">
              <a:latin typeface="AvenirLT-Heavy"/>
              <a:sym typeface="Wingdings" panose="05000000000000000000" pitchFamily="2" charset="2"/>
            </a:endParaRPr>
          </a:p>
          <a:p>
            <a:pPr algn="just"/>
            <a:endParaRPr lang="fr-BE" dirty="0">
              <a:latin typeface="AvenirLT-Heavy"/>
            </a:endParaRPr>
          </a:p>
        </p:txBody>
      </p:sp>
      <p:sp>
        <p:nvSpPr>
          <p:cNvPr id="3" name="ZoneTexte 2">
            <a:extLst>
              <a:ext uri="{FF2B5EF4-FFF2-40B4-BE49-F238E27FC236}">
                <a16:creationId xmlns:a16="http://schemas.microsoft.com/office/drawing/2014/main" id="{0BD1A5A6-B057-473C-84A4-9ABC3E03BF39}"/>
              </a:ext>
            </a:extLst>
          </p:cNvPr>
          <p:cNvSpPr txBox="1"/>
          <p:nvPr/>
        </p:nvSpPr>
        <p:spPr>
          <a:xfrm>
            <a:off x="1594352" y="2647472"/>
            <a:ext cx="7115412" cy="646331"/>
          </a:xfrm>
          <a:prstGeom prst="rect">
            <a:avLst/>
          </a:prstGeom>
          <a:noFill/>
        </p:spPr>
        <p:txBody>
          <a:bodyPr wrap="square" rtlCol="0">
            <a:spAutoFit/>
          </a:bodyPr>
          <a:lstStyle/>
          <a:p>
            <a:pPr lvl="0" algn="just">
              <a:spcBef>
                <a:spcPts val="1200"/>
              </a:spcBef>
            </a:pPr>
            <a:r>
              <a:rPr lang="en-US" dirty="0">
                <a:latin typeface="Arial" panose="020B0604020202020204" pitchFamily="34" charset="0"/>
                <a:cs typeface="Arial" panose="020B0604020202020204" pitchFamily="34" charset="0"/>
              </a:rPr>
              <a:t>BE OPEN TO CHANGE AND BE AVAILABLE TO CONTRIBUTE TO WALLONIA'S PROJECT</a:t>
            </a:r>
          </a:p>
        </p:txBody>
      </p:sp>
      <p:sp>
        <p:nvSpPr>
          <p:cNvPr id="4" name="ZoneTexte 3">
            <a:extLst>
              <a:ext uri="{FF2B5EF4-FFF2-40B4-BE49-F238E27FC236}">
                <a16:creationId xmlns:a16="http://schemas.microsoft.com/office/drawing/2014/main" id="{15D669C8-E78C-4EEA-B33F-FFE800EA64D0}"/>
              </a:ext>
            </a:extLst>
          </p:cNvPr>
          <p:cNvSpPr txBox="1"/>
          <p:nvPr/>
        </p:nvSpPr>
        <p:spPr>
          <a:xfrm>
            <a:off x="1578222" y="3810425"/>
            <a:ext cx="7344816" cy="369332"/>
          </a:xfrm>
          <a:prstGeom prst="rect">
            <a:avLst/>
          </a:prstGeom>
          <a:noFill/>
        </p:spPr>
        <p:txBody>
          <a:bodyPr wrap="square" rtlCol="0">
            <a:spAutoFit/>
          </a:bodyPr>
          <a:lstStyle/>
          <a:p>
            <a:pPr algn="just">
              <a:spcBef>
                <a:spcPts val="1200"/>
              </a:spcBef>
            </a:pPr>
            <a:r>
              <a:rPr lang="en-US" dirty="0">
                <a:latin typeface="Arial" panose="020B0604020202020204" pitchFamily="34" charset="0"/>
                <a:cs typeface="Arial" panose="020B0604020202020204" pitchFamily="34" charset="0"/>
              </a:rPr>
              <a:t>REAFFIRM OUR LOCAL CHARACTER</a:t>
            </a:r>
          </a:p>
        </p:txBody>
      </p:sp>
      <p:pic>
        <p:nvPicPr>
          <p:cNvPr id="7" name="Graphique 6" descr="Deux hommes">
            <a:extLst>
              <a:ext uri="{FF2B5EF4-FFF2-40B4-BE49-F238E27FC236}">
                <a16:creationId xmlns:a16="http://schemas.microsoft.com/office/drawing/2014/main" id="{7B6800C3-3A70-4E14-B0DC-D6AA3F7D9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825" y="1264067"/>
            <a:ext cx="914400" cy="914400"/>
          </a:xfrm>
          <a:prstGeom prst="rect">
            <a:avLst/>
          </a:prstGeom>
        </p:spPr>
      </p:pic>
      <p:pic>
        <p:nvPicPr>
          <p:cNvPr id="9" name="Graphique 8" descr="Cercles avec flèches">
            <a:extLst>
              <a:ext uri="{FF2B5EF4-FFF2-40B4-BE49-F238E27FC236}">
                <a16:creationId xmlns:a16="http://schemas.microsoft.com/office/drawing/2014/main" id="{6AE543BF-F367-4F28-8B53-6E38EA836C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516" y="3553280"/>
            <a:ext cx="914400" cy="914400"/>
          </a:xfrm>
          <a:prstGeom prst="rect">
            <a:avLst/>
          </a:prstGeom>
        </p:spPr>
      </p:pic>
      <p:pic>
        <p:nvPicPr>
          <p:cNvPr id="11" name="Graphique 10" descr="Connexions">
            <a:extLst>
              <a:ext uri="{FF2B5EF4-FFF2-40B4-BE49-F238E27FC236}">
                <a16:creationId xmlns:a16="http://schemas.microsoft.com/office/drawing/2014/main" id="{3069E4B5-27DE-410A-A197-4873B47796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8516" y="2544215"/>
            <a:ext cx="914400" cy="914400"/>
          </a:xfrm>
          <a:prstGeom prst="rect">
            <a:avLst/>
          </a:prstGeom>
        </p:spPr>
      </p:pic>
      <p:sp>
        <p:nvSpPr>
          <p:cNvPr id="8" name="Rectangle 7">
            <a:extLst>
              <a:ext uri="{FF2B5EF4-FFF2-40B4-BE49-F238E27FC236}">
                <a16:creationId xmlns:a16="http://schemas.microsoft.com/office/drawing/2014/main" id="{6CFA27A1-5A7D-4FA8-AB78-A572143A7BBA}"/>
              </a:ext>
            </a:extLst>
          </p:cNvPr>
          <p:cNvSpPr/>
          <p:nvPr/>
        </p:nvSpPr>
        <p:spPr>
          <a:xfrm>
            <a:off x="-1620688" y="351204"/>
            <a:ext cx="7115411" cy="707886"/>
          </a:xfrm>
          <a:prstGeom prst="rect">
            <a:avLst/>
          </a:prstGeom>
        </p:spPr>
        <p:txBody>
          <a:bodyPr wrap="square">
            <a:spAutoFit/>
          </a:bodyPr>
          <a:lstStyle/>
          <a:p>
            <a:pPr algn="ctr"/>
            <a:r>
              <a:rPr lang="fr-BE" sz="4000" dirty="0">
                <a:solidFill>
                  <a:schemeClr val="accent1"/>
                </a:solidFill>
                <a:latin typeface="NovareseLT-Medium"/>
              </a:rPr>
              <a:t>3 </a:t>
            </a:r>
            <a:r>
              <a:rPr lang="en-US" sz="4000" dirty="0">
                <a:solidFill>
                  <a:schemeClr val="accent1"/>
                </a:solidFill>
                <a:latin typeface="NovareseLT-Medium"/>
              </a:rPr>
              <a:t>developments</a:t>
            </a:r>
            <a:r>
              <a:rPr lang="fr-BE" sz="4000" dirty="0">
                <a:solidFill>
                  <a:schemeClr val="accent1"/>
                </a:solidFill>
                <a:latin typeface="NovareseLT-Medium"/>
              </a:rPr>
              <a:t> </a:t>
            </a:r>
          </a:p>
        </p:txBody>
      </p:sp>
    </p:spTree>
    <p:extLst>
      <p:ext uri="{BB962C8B-B14F-4D97-AF65-F5344CB8AC3E}">
        <p14:creationId xmlns:p14="http://schemas.microsoft.com/office/powerpoint/2010/main" val="981493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FD767E-8C9E-4F97-910E-648F475D5614}"/>
              </a:ext>
            </a:extLst>
          </p:cNvPr>
          <p:cNvSpPr/>
          <p:nvPr/>
        </p:nvSpPr>
        <p:spPr>
          <a:xfrm>
            <a:off x="1459069" y="790815"/>
            <a:ext cx="7200800" cy="615553"/>
          </a:xfrm>
          <a:prstGeom prst="rect">
            <a:avLst/>
          </a:prstGeom>
        </p:spPr>
        <p:txBody>
          <a:bodyPr wrap="square">
            <a:spAutoFit/>
          </a:bodyPr>
          <a:lstStyle/>
          <a:p>
            <a:r>
              <a:rPr lang="fr-BE" sz="1600" dirty="0">
                <a:solidFill>
                  <a:srgbClr val="29353A"/>
                </a:solidFill>
              </a:rPr>
              <a:t>Strategic point 1</a:t>
            </a:r>
          </a:p>
          <a:p>
            <a:pPr algn="just"/>
            <a:r>
              <a:rPr lang="fr-BE" dirty="0">
                <a:cs typeface="Arial" panose="020B0604020202020204" pitchFamily="34" charset="0"/>
              </a:rPr>
              <a:t>COMPETIVE TARIFFS FOR DIFFERENT ORES CUSTOMERS</a:t>
            </a:r>
          </a:p>
        </p:txBody>
      </p:sp>
      <p:pic>
        <p:nvPicPr>
          <p:cNvPr id="3" name="Image 2">
            <a:extLst>
              <a:ext uri="{FF2B5EF4-FFF2-40B4-BE49-F238E27FC236}">
                <a16:creationId xmlns:a16="http://schemas.microsoft.com/office/drawing/2014/main" id="{E479E26E-9A0E-4B53-921D-1E0C515AC73E}"/>
              </a:ext>
            </a:extLst>
          </p:cNvPr>
          <p:cNvPicPr>
            <a:picLocks noChangeAspect="1"/>
          </p:cNvPicPr>
          <p:nvPr/>
        </p:nvPicPr>
        <p:blipFill rotWithShape="1">
          <a:blip r:embed="rId3"/>
          <a:srcRect l="26375" t="31791" r="67027" b="55603"/>
          <a:stretch/>
        </p:blipFill>
        <p:spPr>
          <a:xfrm>
            <a:off x="635791" y="759045"/>
            <a:ext cx="660791" cy="709872"/>
          </a:xfrm>
          <a:prstGeom prst="rect">
            <a:avLst/>
          </a:prstGeom>
        </p:spPr>
      </p:pic>
      <p:pic>
        <p:nvPicPr>
          <p:cNvPr id="4" name="Image 3">
            <a:extLst>
              <a:ext uri="{FF2B5EF4-FFF2-40B4-BE49-F238E27FC236}">
                <a16:creationId xmlns:a16="http://schemas.microsoft.com/office/drawing/2014/main" id="{D5B1916A-C5F9-4FF7-9864-3B07E5D94F66}"/>
              </a:ext>
            </a:extLst>
          </p:cNvPr>
          <p:cNvPicPr>
            <a:picLocks noChangeAspect="1"/>
          </p:cNvPicPr>
          <p:nvPr/>
        </p:nvPicPr>
        <p:blipFill rotWithShape="1">
          <a:blip r:embed="rId4"/>
          <a:srcRect l="1963" t="21987" r="90950" b="64006"/>
          <a:stretch/>
        </p:blipFill>
        <p:spPr>
          <a:xfrm>
            <a:off x="613963" y="1506916"/>
            <a:ext cx="704448" cy="800050"/>
          </a:xfrm>
          <a:prstGeom prst="rect">
            <a:avLst/>
          </a:prstGeom>
        </p:spPr>
      </p:pic>
      <p:pic>
        <p:nvPicPr>
          <p:cNvPr id="5" name="Image 4">
            <a:extLst>
              <a:ext uri="{FF2B5EF4-FFF2-40B4-BE49-F238E27FC236}">
                <a16:creationId xmlns:a16="http://schemas.microsoft.com/office/drawing/2014/main" id="{B1B24D07-62CA-4229-A6F1-D730FEEE64FA}"/>
              </a:ext>
            </a:extLst>
          </p:cNvPr>
          <p:cNvPicPr>
            <a:picLocks noChangeAspect="1"/>
          </p:cNvPicPr>
          <p:nvPr/>
        </p:nvPicPr>
        <p:blipFill rotWithShape="1">
          <a:blip r:embed="rId4"/>
          <a:srcRect l="55512" t="23388" r="37891" b="64006"/>
          <a:stretch/>
        </p:blipFill>
        <p:spPr>
          <a:xfrm>
            <a:off x="681661" y="2427304"/>
            <a:ext cx="660792" cy="713548"/>
          </a:xfrm>
          <a:prstGeom prst="rect">
            <a:avLst/>
          </a:prstGeom>
        </p:spPr>
      </p:pic>
      <p:pic>
        <p:nvPicPr>
          <p:cNvPr id="6" name="Image 5">
            <a:extLst>
              <a:ext uri="{FF2B5EF4-FFF2-40B4-BE49-F238E27FC236}">
                <a16:creationId xmlns:a16="http://schemas.microsoft.com/office/drawing/2014/main" id="{DAC18BA6-9AD6-4960-A3BE-108CFD59AADC}"/>
              </a:ext>
            </a:extLst>
          </p:cNvPr>
          <p:cNvPicPr>
            <a:picLocks noChangeAspect="1"/>
          </p:cNvPicPr>
          <p:nvPr/>
        </p:nvPicPr>
        <p:blipFill rotWithShape="1">
          <a:blip r:embed="rId5"/>
          <a:srcRect l="2750" t="23387" r="90652" b="64007"/>
          <a:stretch/>
        </p:blipFill>
        <p:spPr>
          <a:xfrm>
            <a:off x="724460" y="3216851"/>
            <a:ext cx="639094" cy="686563"/>
          </a:xfrm>
          <a:prstGeom prst="rect">
            <a:avLst/>
          </a:prstGeom>
        </p:spPr>
      </p:pic>
      <p:pic>
        <p:nvPicPr>
          <p:cNvPr id="7" name="Image 6">
            <a:extLst>
              <a:ext uri="{FF2B5EF4-FFF2-40B4-BE49-F238E27FC236}">
                <a16:creationId xmlns:a16="http://schemas.microsoft.com/office/drawing/2014/main" id="{CE383C7D-C67F-46C1-8E3C-9759101D5FA0}"/>
              </a:ext>
            </a:extLst>
          </p:cNvPr>
          <p:cNvPicPr>
            <a:picLocks noChangeAspect="1"/>
          </p:cNvPicPr>
          <p:nvPr/>
        </p:nvPicPr>
        <p:blipFill rotWithShape="1">
          <a:blip r:embed="rId5"/>
          <a:srcRect l="55512" t="23387" r="37891" b="64007"/>
          <a:stretch/>
        </p:blipFill>
        <p:spPr>
          <a:xfrm>
            <a:off x="689628" y="4181579"/>
            <a:ext cx="639853" cy="648073"/>
          </a:xfrm>
          <a:prstGeom prst="rect">
            <a:avLst/>
          </a:prstGeom>
        </p:spPr>
      </p:pic>
      <p:sp>
        <p:nvSpPr>
          <p:cNvPr id="8" name="Rectangle 7">
            <a:extLst>
              <a:ext uri="{FF2B5EF4-FFF2-40B4-BE49-F238E27FC236}">
                <a16:creationId xmlns:a16="http://schemas.microsoft.com/office/drawing/2014/main" id="{45513A87-524A-4A25-B6A7-4BF66F1B3346}"/>
              </a:ext>
            </a:extLst>
          </p:cNvPr>
          <p:cNvSpPr/>
          <p:nvPr/>
        </p:nvSpPr>
        <p:spPr>
          <a:xfrm>
            <a:off x="1459068" y="1583775"/>
            <a:ext cx="6641324" cy="615553"/>
          </a:xfrm>
          <a:prstGeom prst="rect">
            <a:avLst/>
          </a:prstGeom>
        </p:spPr>
        <p:txBody>
          <a:bodyPr wrap="square">
            <a:spAutoFit/>
          </a:bodyPr>
          <a:lstStyle/>
          <a:p>
            <a:r>
              <a:rPr lang="fr-BE" sz="1600" dirty="0">
                <a:solidFill>
                  <a:srgbClr val="29353A"/>
                </a:solidFill>
              </a:rPr>
              <a:t>Strategic point 2</a:t>
            </a:r>
          </a:p>
          <a:p>
            <a:r>
              <a:rPr lang="fr-BE" dirty="0">
                <a:solidFill>
                  <a:srgbClr val="000000"/>
                </a:solidFill>
              </a:rPr>
              <a:t>THE CUSTOMER AT THE HEART OF OUR BUSINESS</a:t>
            </a:r>
          </a:p>
        </p:txBody>
      </p:sp>
      <p:sp>
        <p:nvSpPr>
          <p:cNvPr id="9" name="Rectangle 8">
            <a:extLst>
              <a:ext uri="{FF2B5EF4-FFF2-40B4-BE49-F238E27FC236}">
                <a16:creationId xmlns:a16="http://schemas.microsoft.com/office/drawing/2014/main" id="{0715742E-5C5C-4FE1-826D-0241FA93185A}"/>
              </a:ext>
            </a:extLst>
          </p:cNvPr>
          <p:cNvSpPr/>
          <p:nvPr/>
        </p:nvSpPr>
        <p:spPr>
          <a:xfrm>
            <a:off x="1459068" y="2423279"/>
            <a:ext cx="7848873" cy="615553"/>
          </a:xfrm>
          <a:prstGeom prst="rect">
            <a:avLst/>
          </a:prstGeom>
        </p:spPr>
        <p:txBody>
          <a:bodyPr wrap="square">
            <a:spAutoFit/>
          </a:bodyPr>
          <a:lstStyle/>
          <a:p>
            <a:r>
              <a:rPr lang="fr-BE" sz="1600" dirty="0">
                <a:solidFill>
                  <a:srgbClr val="29353A"/>
                </a:solidFill>
              </a:rPr>
              <a:t>Strategic point 3</a:t>
            </a:r>
          </a:p>
          <a:p>
            <a:r>
              <a:rPr lang="fr-BE" dirty="0">
                <a:solidFill>
                  <a:srgbClr val="000000"/>
                </a:solidFill>
              </a:rPr>
              <a:t>ORES AS AN ACCELLERATOR OF ENERGY TRANSITION </a:t>
            </a:r>
          </a:p>
        </p:txBody>
      </p:sp>
      <p:sp>
        <p:nvSpPr>
          <p:cNvPr id="10" name="Rectangle 9">
            <a:extLst>
              <a:ext uri="{FF2B5EF4-FFF2-40B4-BE49-F238E27FC236}">
                <a16:creationId xmlns:a16="http://schemas.microsoft.com/office/drawing/2014/main" id="{9EC21BAF-77AD-4D80-AF75-6EA056E49704}"/>
              </a:ext>
            </a:extLst>
          </p:cNvPr>
          <p:cNvSpPr/>
          <p:nvPr/>
        </p:nvSpPr>
        <p:spPr>
          <a:xfrm>
            <a:off x="1459069" y="3216239"/>
            <a:ext cx="6192688" cy="615553"/>
          </a:xfrm>
          <a:prstGeom prst="rect">
            <a:avLst/>
          </a:prstGeom>
        </p:spPr>
        <p:txBody>
          <a:bodyPr wrap="square">
            <a:spAutoFit/>
          </a:bodyPr>
          <a:lstStyle/>
          <a:p>
            <a:r>
              <a:rPr lang="fr-BE" sz="1600" dirty="0">
                <a:solidFill>
                  <a:srgbClr val="29353A"/>
                </a:solidFill>
              </a:rPr>
              <a:t>Strategic point 4</a:t>
            </a:r>
          </a:p>
          <a:p>
            <a:r>
              <a:rPr lang="fr-BE" dirty="0">
                <a:solidFill>
                  <a:srgbClr val="000000"/>
                </a:solidFill>
              </a:rPr>
              <a:t>A STRONGLY RESPONSIBLE COMPANY</a:t>
            </a:r>
          </a:p>
        </p:txBody>
      </p:sp>
      <p:sp>
        <p:nvSpPr>
          <p:cNvPr id="11" name="Rectangle 10">
            <a:extLst>
              <a:ext uri="{FF2B5EF4-FFF2-40B4-BE49-F238E27FC236}">
                <a16:creationId xmlns:a16="http://schemas.microsoft.com/office/drawing/2014/main" id="{AB62DF85-04B6-4DC4-A7C9-F1E1617F1978}"/>
              </a:ext>
            </a:extLst>
          </p:cNvPr>
          <p:cNvSpPr/>
          <p:nvPr/>
        </p:nvSpPr>
        <p:spPr>
          <a:xfrm>
            <a:off x="1495907" y="3912027"/>
            <a:ext cx="7396573" cy="892552"/>
          </a:xfrm>
          <a:prstGeom prst="rect">
            <a:avLst/>
          </a:prstGeom>
        </p:spPr>
        <p:txBody>
          <a:bodyPr wrap="square">
            <a:spAutoFit/>
          </a:bodyPr>
          <a:lstStyle/>
          <a:p>
            <a:r>
              <a:rPr lang="fr-BE" sz="1600" dirty="0">
                <a:solidFill>
                  <a:srgbClr val="29353A"/>
                </a:solidFill>
              </a:rPr>
              <a:t>Strategic point 5</a:t>
            </a:r>
          </a:p>
          <a:p>
            <a:r>
              <a:rPr lang="en-US" dirty="0">
                <a:solidFill>
                  <a:srgbClr val="000000"/>
                </a:solidFill>
              </a:rPr>
              <a:t>A COMPANY COMMITTED TO SOCIAL INCLUSION AND THE FIGHT </a:t>
            </a:r>
          </a:p>
          <a:p>
            <a:r>
              <a:rPr lang="en-US" dirty="0">
                <a:solidFill>
                  <a:srgbClr val="000000"/>
                </a:solidFill>
              </a:rPr>
              <a:t>AGAINST ENERGY POVERTY</a:t>
            </a:r>
            <a:endParaRPr lang="fr-BE" dirty="0">
              <a:solidFill>
                <a:srgbClr val="000000"/>
              </a:solidFill>
            </a:endParaRPr>
          </a:p>
        </p:txBody>
      </p:sp>
      <p:sp>
        <p:nvSpPr>
          <p:cNvPr id="12" name="TextBox 11">
            <a:extLst>
              <a:ext uri="{FF2B5EF4-FFF2-40B4-BE49-F238E27FC236}">
                <a16:creationId xmlns:a16="http://schemas.microsoft.com/office/drawing/2014/main" id="{73E4AC36-5AAF-4DC8-9A08-136F387044CD}"/>
              </a:ext>
            </a:extLst>
          </p:cNvPr>
          <p:cNvSpPr txBox="1"/>
          <p:nvPr/>
        </p:nvSpPr>
        <p:spPr>
          <a:xfrm>
            <a:off x="251520" y="195486"/>
            <a:ext cx="4824536" cy="461665"/>
          </a:xfrm>
          <a:prstGeom prst="rect">
            <a:avLst/>
          </a:prstGeom>
          <a:noFill/>
        </p:spPr>
        <p:txBody>
          <a:bodyPr wrap="square" rtlCol="0">
            <a:spAutoFit/>
          </a:bodyPr>
          <a:lstStyle/>
          <a:p>
            <a:r>
              <a:rPr lang="en-US" sz="2400" b="1" dirty="0">
                <a:solidFill>
                  <a:srgbClr val="00B0F0"/>
                </a:solidFill>
              </a:rPr>
              <a:t>A practical 5-points strategy</a:t>
            </a:r>
            <a:endParaRPr lang="en-BE" sz="2400" b="1" dirty="0">
              <a:solidFill>
                <a:srgbClr val="00B0F0"/>
              </a:solidFill>
            </a:endParaRPr>
          </a:p>
        </p:txBody>
      </p:sp>
    </p:spTree>
    <p:extLst>
      <p:ext uri="{BB962C8B-B14F-4D97-AF65-F5344CB8AC3E}">
        <p14:creationId xmlns:p14="http://schemas.microsoft.com/office/powerpoint/2010/main" val="874715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072E5E-85C0-4A44-82C8-34AF665FE1B8}"/>
              </a:ext>
            </a:extLst>
          </p:cNvPr>
          <p:cNvSpPr/>
          <p:nvPr/>
        </p:nvSpPr>
        <p:spPr>
          <a:xfrm>
            <a:off x="1623935" y="1283908"/>
            <a:ext cx="3059235" cy="400110"/>
          </a:xfrm>
          <a:prstGeom prst="rect">
            <a:avLst/>
          </a:prstGeom>
        </p:spPr>
        <p:txBody>
          <a:bodyPr wrap="none">
            <a:spAutoFit/>
          </a:bodyPr>
          <a:lstStyle/>
          <a:p>
            <a:r>
              <a:rPr lang="fr-BE" sz="2000" dirty="0">
                <a:solidFill>
                  <a:srgbClr val="000000"/>
                </a:solidFill>
                <a:latin typeface="Arial" panose="020B0604020202020204" pitchFamily="34" charset="0"/>
                <a:cs typeface="Arial" panose="020B0604020202020204" pitchFamily="34" charset="0"/>
              </a:rPr>
              <a:t>CORPORATE CULTURE</a:t>
            </a:r>
          </a:p>
        </p:txBody>
      </p:sp>
      <p:sp>
        <p:nvSpPr>
          <p:cNvPr id="3" name="Rectangle 2">
            <a:extLst>
              <a:ext uri="{FF2B5EF4-FFF2-40B4-BE49-F238E27FC236}">
                <a16:creationId xmlns:a16="http://schemas.microsoft.com/office/drawing/2014/main" id="{F2DDB04A-D312-4E9A-99FD-0B20CC60E36F}"/>
              </a:ext>
            </a:extLst>
          </p:cNvPr>
          <p:cNvSpPr/>
          <p:nvPr/>
        </p:nvSpPr>
        <p:spPr>
          <a:xfrm>
            <a:off x="1623935" y="2473102"/>
            <a:ext cx="3318729" cy="400110"/>
          </a:xfrm>
          <a:prstGeom prst="rect">
            <a:avLst/>
          </a:prstGeom>
        </p:spPr>
        <p:txBody>
          <a:bodyPr wrap="none">
            <a:spAutoFit/>
          </a:bodyPr>
          <a:lstStyle/>
          <a:p>
            <a:r>
              <a:rPr lang="fr-BE" sz="2000" dirty="0">
                <a:solidFill>
                  <a:srgbClr val="000000"/>
                </a:solidFill>
                <a:latin typeface="Arial" panose="020B0604020202020204" pitchFamily="34" charset="0"/>
                <a:cs typeface="Arial" panose="020B0604020202020204" pitchFamily="34" charset="0"/>
              </a:rPr>
              <a:t>TRANSFORMATION PLAN</a:t>
            </a:r>
          </a:p>
        </p:txBody>
      </p:sp>
      <p:sp>
        <p:nvSpPr>
          <p:cNvPr id="4" name="Rectangle 3">
            <a:extLst>
              <a:ext uri="{FF2B5EF4-FFF2-40B4-BE49-F238E27FC236}">
                <a16:creationId xmlns:a16="http://schemas.microsoft.com/office/drawing/2014/main" id="{BB17F930-9F44-4BAE-BF11-7F6A5CB324DB}"/>
              </a:ext>
            </a:extLst>
          </p:cNvPr>
          <p:cNvSpPr/>
          <p:nvPr/>
        </p:nvSpPr>
        <p:spPr>
          <a:xfrm>
            <a:off x="1623934" y="3652924"/>
            <a:ext cx="6836497" cy="400110"/>
          </a:xfrm>
          <a:prstGeom prst="rect">
            <a:avLst/>
          </a:prstGeom>
        </p:spPr>
        <p:txBody>
          <a:bodyPr wrap="square">
            <a:spAutoFit/>
          </a:bodyPr>
          <a:lstStyle/>
          <a:p>
            <a:r>
              <a:rPr lang="fr-BE" sz="2000" dirty="0">
                <a:solidFill>
                  <a:srgbClr val="000000"/>
                </a:solidFill>
                <a:latin typeface="Arial" panose="020B0604020202020204" pitchFamily="34" charset="0"/>
                <a:cs typeface="Arial" panose="020B0604020202020204" pitchFamily="34" charset="0"/>
              </a:rPr>
              <a:t>POLICY ON SUSTAINABLE DEVELOPMENT</a:t>
            </a:r>
          </a:p>
        </p:txBody>
      </p:sp>
      <p:pic>
        <p:nvPicPr>
          <p:cNvPr id="5" name="Image 4">
            <a:extLst>
              <a:ext uri="{FF2B5EF4-FFF2-40B4-BE49-F238E27FC236}">
                <a16:creationId xmlns:a16="http://schemas.microsoft.com/office/drawing/2014/main" id="{ECCC1D5D-A109-4969-B8DA-F27BA69FE5E8}"/>
              </a:ext>
            </a:extLst>
          </p:cNvPr>
          <p:cNvPicPr>
            <a:picLocks noChangeAspect="1"/>
          </p:cNvPicPr>
          <p:nvPr/>
        </p:nvPicPr>
        <p:blipFill>
          <a:blip r:embed="rId2"/>
          <a:stretch>
            <a:fillRect/>
          </a:stretch>
        </p:blipFill>
        <p:spPr>
          <a:xfrm>
            <a:off x="727129" y="1121032"/>
            <a:ext cx="773679" cy="701147"/>
          </a:xfrm>
          <a:prstGeom prst="rect">
            <a:avLst/>
          </a:prstGeom>
        </p:spPr>
      </p:pic>
      <p:pic>
        <p:nvPicPr>
          <p:cNvPr id="6" name="Image 5">
            <a:extLst>
              <a:ext uri="{FF2B5EF4-FFF2-40B4-BE49-F238E27FC236}">
                <a16:creationId xmlns:a16="http://schemas.microsoft.com/office/drawing/2014/main" id="{D0B501D2-32F9-4617-A727-FAEA188298CE}"/>
              </a:ext>
            </a:extLst>
          </p:cNvPr>
          <p:cNvPicPr>
            <a:picLocks noChangeAspect="1"/>
          </p:cNvPicPr>
          <p:nvPr/>
        </p:nvPicPr>
        <p:blipFill>
          <a:blip r:embed="rId3"/>
          <a:stretch>
            <a:fillRect/>
          </a:stretch>
        </p:blipFill>
        <p:spPr>
          <a:xfrm>
            <a:off x="776092" y="2283718"/>
            <a:ext cx="705858" cy="778878"/>
          </a:xfrm>
          <a:prstGeom prst="rect">
            <a:avLst/>
          </a:prstGeom>
        </p:spPr>
      </p:pic>
      <p:pic>
        <p:nvPicPr>
          <p:cNvPr id="7" name="Image 6">
            <a:extLst>
              <a:ext uri="{FF2B5EF4-FFF2-40B4-BE49-F238E27FC236}">
                <a16:creationId xmlns:a16="http://schemas.microsoft.com/office/drawing/2014/main" id="{E74F50E8-C85A-4F96-93B3-4341146EF8D5}"/>
              </a:ext>
            </a:extLst>
          </p:cNvPr>
          <p:cNvPicPr>
            <a:picLocks noChangeAspect="1"/>
          </p:cNvPicPr>
          <p:nvPr/>
        </p:nvPicPr>
        <p:blipFill>
          <a:blip r:embed="rId4"/>
          <a:stretch>
            <a:fillRect/>
          </a:stretch>
        </p:blipFill>
        <p:spPr>
          <a:xfrm>
            <a:off x="738212" y="3517556"/>
            <a:ext cx="781618" cy="793831"/>
          </a:xfrm>
          <a:prstGeom prst="rect">
            <a:avLst/>
          </a:prstGeom>
        </p:spPr>
      </p:pic>
      <p:sp>
        <p:nvSpPr>
          <p:cNvPr id="9" name="TextBox 8">
            <a:extLst>
              <a:ext uri="{FF2B5EF4-FFF2-40B4-BE49-F238E27FC236}">
                <a16:creationId xmlns:a16="http://schemas.microsoft.com/office/drawing/2014/main" id="{95CAEAB5-AF54-40BE-B0BA-355895DC9FFF}"/>
              </a:ext>
            </a:extLst>
          </p:cNvPr>
          <p:cNvSpPr txBox="1"/>
          <p:nvPr/>
        </p:nvSpPr>
        <p:spPr>
          <a:xfrm>
            <a:off x="466232" y="311545"/>
            <a:ext cx="8211535" cy="461665"/>
          </a:xfrm>
          <a:prstGeom prst="rect">
            <a:avLst/>
          </a:prstGeom>
          <a:noFill/>
        </p:spPr>
        <p:txBody>
          <a:bodyPr wrap="square">
            <a:spAutoFit/>
          </a:bodyPr>
          <a:lstStyle/>
          <a:p>
            <a:r>
              <a:rPr lang="en-US" sz="2400" b="1" dirty="0">
                <a:solidFill>
                  <a:schemeClr val="accent2"/>
                </a:solidFill>
                <a:latin typeface="Calibri" panose="020F0502020204030204" pitchFamily="34" charset="0"/>
                <a:cs typeface="Calibri" panose="020F0502020204030204" pitchFamily="34" charset="0"/>
              </a:rPr>
              <a:t>Transversal mobilizing levers for the company</a:t>
            </a:r>
            <a:endParaRPr lang="en-US" sz="24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0377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FA13DF6-1594-4ED9-B243-E3274B01A5EC}"/>
              </a:ext>
            </a:extLst>
          </p:cNvPr>
          <p:cNvPicPr>
            <a:picLocks noGrp="1" noChangeAspect="1"/>
          </p:cNvPicPr>
          <p:nvPr>
            <p:ph idx="1"/>
          </p:nvPr>
        </p:nvPicPr>
        <p:blipFill>
          <a:blip r:embed="rId2"/>
          <a:stretch>
            <a:fillRect/>
          </a:stretch>
        </p:blipFill>
        <p:spPr>
          <a:xfrm>
            <a:off x="4338" y="0"/>
            <a:ext cx="9139662" cy="5143500"/>
          </a:xfrm>
        </p:spPr>
      </p:pic>
      <p:sp>
        <p:nvSpPr>
          <p:cNvPr id="5" name="Rectangle 4">
            <a:extLst>
              <a:ext uri="{FF2B5EF4-FFF2-40B4-BE49-F238E27FC236}">
                <a16:creationId xmlns:a16="http://schemas.microsoft.com/office/drawing/2014/main" id="{7C5772F3-1E8F-4D7C-8BD3-86A1D02E0744}"/>
              </a:ext>
            </a:extLst>
          </p:cNvPr>
          <p:cNvSpPr/>
          <p:nvPr/>
        </p:nvSpPr>
        <p:spPr>
          <a:xfrm>
            <a:off x="107504" y="3291830"/>
            <a:ext cx="9107723" cy="2246769"/>
          </a:xfrm>
          <a:prstGeom prst="rect">
            <a:avLst/>
          </a:prstGeom>
        </p:spPr>
        <p:txBody>
          <a:bodyPr wrap="square">
            <a:spAutoFit/>
          </a:bodyPr>
          <a:lstStyle/>
          <a:p>
            <a:pPr algn="ctr"/>
            <a:r>
              <a:rPr lang="en-US" sz="4000" b="1" dirty="0">
                <a:solidFill>
                  <a:schemeClr val="bg1"/>
                </a:solidFill>
              </a:rPr>
              <a:t>To look beyond 2023</a:t>
            </a:r>
          </a:p>
          <a:p>
            <a:r>
              <a:rPr lang="en-US" sz="2000" b="1" dirty="0">
                <a:solidFill>
                  <a:schemeClr val="bg1"/>
                </a:solidFill>
              </a:rPr>
              <a:t>ORES’s strategy does not stop in the short term, in 2023. We wanted to look further ahead – to 2030 – to see how our sector, how electricity and gas distribution businesses are likely to evolve over a decade.  </a:t>
            </a:r>
          </a:p>
          <a:p>
            <a:pPr algn="ctr"/>
            <a:endParaRPr lang="en-US" sz="4000" b="1" dirty="0">
              <a:solidFill>
                <a:schemeClr val="bg1"/>
              </a:solidFill>
              <a:latin typeface="NovareseLT-Medium"/>
            </a:endParaRPr>
          </a:p>
        </p:txBody>
      </p:sp>
    </p:spTree>
    <p:extLst>
      <p:ext uri="{BB962C8B-B14F-4D97-AF65-F5344CB8AC3E}">
        <p14:creationId xmlns:p14="http://schemas.microsoft.com/office/powerpoint/2010/main" val="2799593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987574"/>
            <a:ext cx="8467627" cy="3740432"/>
          </a:xfrm>
        </p:spPr>
        <p:txBody>
          <a:bodyPr/>
          <a:lstStyle/>
          <a:p>
            <a:pPr marL="285750" indent="-285750" algn="just">
              <a:spcAft>
                <a:spcPts val="300"/>
              </a:spcAft>
              <a:buFont typeface="Arial" panose="020B0604020202020204" pitchFamily="34" charset="0"/>
              <a:buChar char="•"/>
            </a:pPr>
            <a:r>
              <a:rPr lang="en-US" sz="1400" spc="20" dirty="0">
                <a:solidFill>
                  <a:srgbClr val="000000"/>
                </a:solidFill>
                <a:effectLst/>
                <a:ea typeface="Tahoma" panose="020B0604030504040204" pitchFamily="34" charset="0"/>
                <a:cs typeface="Times New Roman" panose="02020603050405020304" pitchFamily="18" charset="0"/>
              </a:rPr>
              <a:t>Implementing strategy and bringing vision to life successfully are based on the introduction of a transformation plan</a:t>
            </a:r>
          </a:p>
          <a:p>
            <a:pPr marL="285750" indent="-285750" algn="just">
              <a:spcBef>
                <a:spcPts val="1000"/>
              </a:spcBef>
              <a:buFont typeface="Arial" panose="020B0604020202020204" pitchFamily="34" charset="0"/>
              <a:buChar char="•"/>
            </a:pPr>
            <a:r>
              <a:rPr lang="en-US" sz="1400" dirty="0">
                <a:solidFill>
                  <a:srgbClr val="000000"/>
                </a:solidFill>
                <a:effectLst/>
                <a:ea typeface="Tahoma" panose="020B0604030504040204" pitchFamily="34" charset="0"/>
                <a:cs typeface="Times New Roman" panose="02020603050405020304" pitchFamily="18" charset="0"/>
              </a:rPr>
              <a:t>It sequenced the implementation of projects in order to optimize investments, to ensure the effectiveness of each initiative and to allow proper management of the risks associated with the execution of these projects</a:t>
            </a:r>
          </a:p>
          <a:p>
            <a:pPr marL="285750" indent="-285750" algn="just">
              <a:spcBef>
                <a:spcPts val="1000"/>
              </a:spcBef>
              <a:buFont typeface="Arial" panose="020B0604020202020204" pitchFamily="34" charset="0"/>
              <a:buChar char="•"/>
            </a:pPr>
            <a:r>
              <a:rPr lang="en-US" sz="1400" dirty="0">
                <a:solidFill>
                  <a:srgbClr val="000000"/>
                </a:solidFill>
                <a:effectLst/>
                <a:ea typeface="Tahoma" panose="020B0604030504040204" pitchFamily="34" charset="0"/>
                <a:cs typeface="Times New Roman" panose="02020603050405020304" pitchFamily="18" charset="0"/>
              </a:rPr>
              <a:t>It groups the </a:t>
            </a:r>
            <a:r>
              <a:rPr lang="en-BE" sz="1400" dirty="0">
                <a:solidFill>
                  <a:srgbClr val="000000"/>
                </a:solidFill>
                <a:effectLst/>
                <a:ea typeface="Tahoma" panose="020B0604030504040204" pitchFamily="34" charset="0"/>
                <a:cs typeface="Times New Roman" panose="02020603050405020304" pitchFamily="18" charset="0"/>
              </a:rPr>
              <a:t>projects into 8 programmes or clusters : </a:t>
            </a:r>
          </a:p>
          <a:p>
            <a:pPr marL="895350" indent="-285750" algn="just">
              <a:spcBef>
                <a:spcPts val="300"/>
              </a:spcBef>
              <a:buFont typeface="Courier New" panose="02070309020205020404" pitchFamily="49" charset="0"/>
              <a:buChar char="o"/>
            </a:pPr>
            <a:r>
              <a:rPr lang="en-BE" sz="1400" dirty="0">
                <a:effectLst/>
                <a:ea typeface="PMingLiU" panose="02020500000000000000" pitchFamily="18" charset="-120"/>
              </a:rPr>
              <a:t>Switch programme</a:t>
            </a:r>
          </a:p>
          <a:p>
            <a:pPr marL="895350" indent="-285750" algn="just">
              <a:spcBef>
                <a:spcPts val="300"/>
              </a:spcBef>
              <a:buFont typeface="Courier New" panose="02070309020205020404" pitchFamily="49" charset="0"/>
              <a:buChar char="o"/>
            </a:pPr>
            <a:r>
              <a:rPr lang="en-BE" sz="1400" dirty="0">
                <a:ea typeface="PMingLiU" panose="02020500000000000000" pitchFamily="18" charset="-120"/>
              </a:rPr>
              <a:t>E-</a:t>
            </a:r>
            <a:r>
              <a:rPr lang="en-BE" sz="1400" dirty="0" err="1">
                <a:ea typeface="PMingLiU" panose="02020500000000000000" pitchFamily="18" charset="-120"/>
              </a:rPr>
              <a:t>lumin</a:t>
            </a:r>
            <a:r>
              <a:rPr lang="en-BE" sz="1400" dirty="0">
                <a:ea typeface="PMingLiU" panose="02020500000000000000" pitchFamily="18" charset="-120"/>
              </a:rPr>
              <a:t> programme</a:t>
            </a:r>
          </a:p>
          <a:p>
            <a:pPr marL="895350" indent="-285750" algn="just">
              <a:spcBef>
                <a:spcPts val="300"/>
              </a:spcBef>
              <a:buFont typeface="Courier New" panose="02070309020205020404" pitchFamily="49" charset="0"/>
              <a:buChar char="o"/>
            </a:pPr>
            <a:r>
              <a:rPr lang="en-BE" sz="1400" dirty="0">
                <a:effectLst/>
                <a:ea typeface="PMingLiU" panose="02020500000000000000" pitchFamily="18" charset="-120"/>
              </a:rPr>
              <a:t>Smart grid programme</a:t>
            </a:r>
          </a:p>
          <a:p>
            <a:pPr marL="895350" indent="-285750" algn="just">
              <a:spcBef>
                <a:spcPts val="300"/>
              </a:spcBef>
              <a:buFont typeface="Courier New" panose="02070309020205020404" pitchFamily="49" charset="0"/>
              <a:buChar char="o"/>
            </a:pPr>
            <a:r>
              <a:rPr lang="en-BE" sz="1400" dirty="0">
                <a:ea typeface="PMingLiU" panose="02020500000000000000" pitchFamily="18" charset="-120"/>
              </a:rPr>
              <a:t>Atrias programme</a:t>
            </a:r>
          </a:p>
          <a:p>
            <a:pPr marL="895350" indent="-285750" algn="just">
              <a:spcBef>
                <a:spcPts val="300"/>
              </a:spcBef>
              <a:buFont typeface="Courier New" panose="02070309020205020404" pitchFamily="49" charset="0"/>
              <a:buChar char="o"/>
            </a:pPr>
            <a:r>
              <a:rPr lang="en-BE" sz="1400" dirty="0">
                <a:effectLst/>
                <a:ea typeface="PMingLiU" panose="02020500000000000000" pitchFamily="18" charset="-120"/>
              </a:rPr>
              <a:t>NEO programme</a:t>
            </a:r>
          </a:p>
          <a:p>
            <a:pPr marL="895350" indent="-285750" algn="just">
              <a:spcBef>
                <a:spcPts val="300"/>
              </a:spcBef>
              <a:buFont typeface="Courier New" panose="02070309020205020404" pitchFamily="49" charset="0"/>
              <a:buChar char="o"/>
            </a:pPr>
            <a:r>
              <a:rPr lang="en-BE" sz="1400" dirty="0">
                <a:ea typeface="PMingLiU" panose="02020500000000000000" pitchFamily="18" charset="-120"/>
              </a:rPr>
              <a:t>Business line cluster</a:t>
            </a:r>
          </a:p>
          <a:p>
            <a:pPr marL="895350" indent="-285750" algn="just">
              <a:spcBef>
                <a:spcPts val="300"/>
              </a:spcBef>
              <a:buFont typeface="Courier New" panose="02070309020205020404" pitchFamily="49" charset="0"/>
              <a:buChar char="o"/>
            </a:pPr>
            <a:r>
              <a:rPr lang="en-BE" sz="1400" dirty="0">
                <a:effectLst/>
                <a:ea typeface="PMingLiU" panose="02020500000000000000" pitchFamily="18" charset="-120"/>
              </a:rPr>
              <a:t>Customer cluster</a:t>
            </a:r>
          </a:p>
          <a:p>
            <a:pPr marL="895350" indent="-285750" algn="just">
              <a:spcBef>
                <a:spcPts val="300"/>
              </a:spcBef>
              <a:buFont typeface="Courier New" panose="02070309020205020404" pitchFamily="49" charset="0"/>
              <a:buChar char="o"/>
            </a:pPr>
            <a:r>
              <a:rPr lang="en-BE" sz="1400" dirty="0">
                <a:ea typeface="PMingLiU" panose="02020500000000000000" pitchFamily="18" charset="-120"/>
              </a:rPr>
              <a:t>Data programme</a:t>
            </a:r>
            <a:endParaRPr lang="en-BE" sz="1400" dirty="0">
              <a:effectLst/>
              <a:ea typeface="PMingLiU" panose="02020500000000000000" pitchFamily="18" charset="-120"/>
            </a:endParaRPr>
          </a:p>
          <a:p>
            <a:pPr algn="just">
              <a:spcAft>
                <a:spcPts val="300"/>
              </a:spcAft>
            </a:pPr>
            <a:endParaRPr lang="en-US" sz="1800" spc="2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p>
            <a:pPr algn="just">
              <a:spcAft>
                <a:spcPts val="300"/>
              </a:spcAft>
            </a:pPr>
            <a:endParaRPr lang="en-US" sz="1600" dirty="0"/>
          </a:p>
        </p:txBody>
      </p:sp>
      <p:sp>
        <p:nvSpPr>
          <p:cNvPr id="3" name="Titre 2"/>
          <p:cNvSpPr>
            <a:spLocks noGrp="1"/>
          </p:cNvSpPr>
          <p:nvPr>
            <p:ph type="title"/>
          </p:nvPr>
        </p:nvSpPr>
        <p:spPr/>
        <p:txBody>
          <a:bodyPr/>
          <a:lstStyle/>
          <a:p>
            <a:r>
              <a:rPr lang="en-GB" dirty="0"/>
              <a:t>Transformation plan</a:t>
            </a:r>
            <a:endParaRPr lang="en-US" dirty="0"/>
          </a:p>
        </p:txBody>
      </p:sp>
    </p:spTree>
    <p:extLst>
      <p:ext uri="{BB962C8B-B14F-4D97-AF65-F5344CB8AC3E}">
        <p14:creationId xmlns:p14="http://schemas.microsoft.com/office/powerpoint/2010/main" val="2922051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945050"/>
            <a:ext cx="8928992" cy="3960440"/>
          </a:xfrm>
        </p:spPr>
        <p:txBody>
          <a:bodyPr/>
          <a:lstStyle/>
          <a:p>
            <a:pPr marL="285750" indent="-285750" algn="just">
              <a:spcBef>
                <a:spcPts val="300"/>
              </a:spcBef>
              <a:buFont typeface="Arial" panose="020B0604020202020204" pitchFamily="34" charset="0"/>
              <a:buChar char="•"/>
            </a:pPr>
            <a:r>
              <a:rPr lang="en-US" sz="1300" dirty="0"/>
              <a:t>Project : </a:t>
            </a:r>
          </a:p>
          <a:p>
            <a:pPr marL="541338" indent="-201613" algn="just" defTabSz="625475">
              <a:spcBef>
                <a:spcPts val="300"/>
              </a:spcBef>
              <a:buFont typeface="Arial" panose="020B0604020202020204" pitchFamily="34" charset="0"/>
              <a:buChar char="•"/>
            </a:pPr>
            <a:r>
              <a:rPr lang="en-US" sz="1300" dirty="0"/>
              <a:t>to ensure the optimum rollout of smart meters so that positive feedback can be maximized for all customers and for society in general.</a:t>
            </a:r>
          </a:p>
          <a:p>
            <a:pPr marL="541338" indent="-201613" algn="just" defTabSz="625475">
              <a:spcBef>
                <a:spcPts val="0"/>
              </a:spcBef>
              <a:buFont typeface="Arial" panose="020B0604020202020204" pitchFamily="34" charset="0"/>
              <a:buChar char="•"/>
            </a:pPr>
            <a:r>
              <a:rPr lang="en-US" sz="1300" dirty="0"/>
              <a:t>that will make a significant contribution to the wish expressed, more and more often, especially by public authorities, of enabling consumers to be in control of their energy and to become players in the energy market, via flexibility in particular.</a:t>
            </a:r>
          </a:p>
          <a:p>
            <a:pPr marL="541338" indent="-274638" algn="just">
              <a:spcBef>
                <a:spcPts val="300"/>
              </a:spcBef>
              <a:buFont typeface="Symbol" panose="05050102010706020507" pitchFamily="18" charset="2"/>
              <a:buChar char="Þ"/>
            </a:pPr>
            <a:r>
              <a:rPr lang="en-US" sz="1200" dirty="0"/>
              <a:t>be able to install a type of meter that allows, among other things, to measure consumption and production more accurately, to read them remotely,… </a:t>
            </a:r>
          </a:p>
          <a:p>
            <a:pPr marL="809625" indent="-182563" algn="just">
              <a:spcBef>
                <a:spcPts val="0"/>
              </a:spcBef>
              <a:buFont typeface="Symbol" panose="05050102010706020507" pitchFamily="18" charset="2"/>
              <a:buChar char="Þ"/>
            </a:pPr>
            <a:r>
              <a:rPr lang="en-US" sz="1100" dirty="0"/>
              <a:t>have the technologies to meet the changing expectations of customers, the needs of market players,...</a:t>
            </a:r>
          </a:p>
          <a:p>
            <a:pPr marL="809625" indent="-182563" algn="just">
              <a:spcBef>
                <a:spcPts val="0"/>
              </a:spcBef>
              <a:buFont typeface="Symbol" panose="05050102010706020507" pitchFamily="18" charset="2"/>
              <a:buChar char="Þ"/>
            </a:pPr>
            <a:r>
              <a:rPr lang="en-US" sz="1100" dirty="0"/>
              <a:t>get ready for the deployment of these meters </a:t>
            </a:r>
            <a:r>
              <a:rPr lang="en-US" sz="1050" dirty="0"/>
              <a:t>(processes modernization, news computer tools,… =&gt; make the services available)</a:t>
            </a:r>
            <a:r>
              <a:rPr lang="en-US" sz="1100" dirty="0"/>
              <a:t> </a:t>
            </a:r>
          </a:p>
          <a:p>
            <a:pPr marL="266700" indent="-266700" algn="just">
              <a:spcBef>
                <a:spcPts val="600"/>
              </a:spcBef>
              <a:buFont typeface="Arial" panose="020B0604020202020204" pitchFamily="34" charset="0"/>
              <a:buChar char="•"/>
            </a:pPr>
            <a:r>
              <a:rPr lang="en-US" sz="1300" dirty="0"/>
              <a:t>The Walloon Parliament determined a deployment timetable : </a:t>
            </a:r>
          </a:p>
          <a:p>
            <a:pPr marL="541338" lvl="1" indent="-179388" algn="just">
              <a:spcBef>
                <a:spcPts val="0"/>
              </a:spcBef>
              <a:buFont typeface="Arial" panose="020B0604020202020204" pitchFamily="34" charset="0"/>
              <a:buChar char="•"/>
              <a:tabLst>
                <a:tab pos="804863" algn="l"/>
              </a:tabLst>
            </a:pPr>
            <a:r>
              <a:rPr lang="en-US" sz="1100" dirty="0"/>
              <a:t>on a compulsory basis and with priority per segment </a:t>
            </a:r>
            <a:r>
              <a:rPr lang="en-US" sz="1050" dirty="0"/>
              <a:t>(customer declared in default of payment, meter replacement, new meter, on demand)</a:t>
            </a:r>
            <a:r>
              <a:rPr lang="en-US" sz="1100" dirty="0"/>
              <a:t> - possibility for the customer to refuse in case of electro-sensitivity</a:t>
            </a:r>
          </a:p>
          <a:p>
            <a:pPr marL="541338" lvl="1" indent="-179388" algn="just">
              <a:spcBef>
                <a:spcPts val="200"/>
              </a:spcBef>
              <a:buFont typeface="Arial" panose="020B0604020202020204" pitchFamily="34" charset="0"/>
              <a:buChar char="•"/>
              <a:tabLst>
                <a:tab pos="804863" algn="l"/>
              </a:tabLst>
            </a:pPr>
            <a:r>
              <a:rPr lang="en-US" sz="1100" dirty="0"/>
              <a:t>start in 2023 - by 2030 : equipment of 80% of high-electricity consumption, self producer (in excess of 5 kVA) and customer acting as a recharging point open to the public</a:t>
            </a:r>
          </a:p>
          <a:p>
            <a:pPr marL="538163" algn="just">
              <a:spcBef>
                <a:spcPts val="300"/>
              </a:spcBef>
              <a:tabLst>
                <a:tab pos="538163" algn="l"/>
              </a:tabLst>
            </a:pPr>
            <a:r>
              <a:rPr lang="en-US" sz="1100" dirty="0"/>
              <a:t>+ in 2020 : decision to grant a premium to cover the costs of placing smart meters with residential customers (until 31/12/2023)</a:t>
            </a:r>
          </a:p>
          <a:p>
            <a:pPr marL="1257300" indent="-171450" algn="just">
              <a:spcBef>
                <a:spcPts val="300"/>
              </a:spcBef>
              <a:buFont typeface="Symbol" panose="05050102010706020507" pitchFamily="18" charset="2"/>
              <a:buChar char="Þ"/>
              <a:tabLst>
                <a:tab pos="538163" algn="l"/>
              </a:tabLst>
            </a:pPr>
            <a:r>
              <a:rPr lang="en-US" sz="1100" dirty="0"/>
              <a:t>from a generalized deployment initially thought by ORES to a segmented deployment with priority</a:t>
            </a:r>
          </a:p>
          <a:p>
            <a:pPr marL="266700" indent="-266700" algn="just">
              <a:spcBef>
                <a:spcPts val="600"/>
              </a:spcBef>
              <a:buFont typeface="Arial" panose="020B0604020202020204" pitchFamily="34" charset="0"/>
              <a:buChar char="•"/>
              <a:tabLst>
                <a:tab pos="538163" algn="l"/>
              </a:tabLst>
            </a:pPr>
            <a:r>
              <a:rPr lang="en-US" sz="1300" dirty="0"/>
              <a:t>The technical solution has to be adapted to the change of deployment </a:t>
            </a:r>
            <a:r>
              <a:rPr lang="en-US" sz="1000" dirty="0"/>
              <a:t>(in electricity : </a:t>
            </a:r>
            <a:r>
              <a:rPr lang="en-US" sz="1000" dirty="0" err="1"/>
              <a:t>Sagecom</a:t>
            </a:r>
            <a:r>
              <a:rPr lang="en-US" sz="1000" dirty="0"/>
              <a:t> with wireless communication NB-IOT)</a:t>
            </a:r>
            <a:endParaRPr lang="en-US" sz="1100" dirty="0"/>
          </a:p>
          <a:p>
            <a:pPr marL="266700" indent="-266700" algn="just">
              <a:spcBef>
                <a:spcPts val="600"/>
              </a:spcBef>
              <a:buFont typeface="Arial" panose="020B0604020202020204" pitchFamily="34" charset="0"/>
              <a:buChar char="•"/>
            </a:pPr>
            <a:r>
              <a:rPr lang="en-US" sz="1300" dirty="0"/>
              <a:t>Revision of the business case to take account of these changes (approved by the CWaPE in 2021)</a:t>
            </a:r>
          </a:p>
          <a:p>
            <a:pPr algn="just">
              <a:spcBef>
                <a:spcPts val="0"/>
              </a:spcBef>
            </a:pPr>
            <a:endParaRPr lang="fr-BE" sz="1600" dirty="0"/>
          </a:p>
        </p:txBody>
      </p:sp>
      <p:sp>
        <p:nvSpPr>
          <p:cNvPr id="3" name="Titre 2"/>
          <p:cNvSpPr>
            <a:spLocks noGrp="1"/>
          </p:cNvSpPr>
          <p:nvPr>
            <p:ph type="title"/>
          </p:nvPr>
        </p:nvSpPr>
        <p:spPr/>
        <p:txBody>
          <a:bodyPr/>
          <a:lstStyle/>
          <a:p>
            <a:r>
              <a:rPr lang="en-GB" dirty="0"/>
              <a:t>Transformation plan </a:t>
            </a:r>
            <a:br>
              <a:rPr lang="en-GB" dirty="0"/>
            </a:br>
            <a:r>
              <a:rPr lang="en-GB" sz="1800" i="1" dirty="0">
                <a:solidFill>
                  <a:schemeClr val="tx1">
                    <a:lumMod val="50000"/>
                    <a:lumOff val="50000"/>
                  </a:schemeClr>
                </a:solidFill>
              </a:rPr>
              <a:t>Focus on Switch programme (smart meters)</a:t>
            </a:r>
            <a:endParaRPr lang="en-US" sz="1800" i="1" dirty="0">
              <a:solidFill>
                <a:schemeClr val="tx1">
                  <a:lumMod val="50000"/>
                  <a:lumOff val="50000"/>
                </a:schemeClr>
              </a:solidFill>
            </a:endParaRPr>
          </a:p>
        </p:txBody>
      </p:sp>
    </p:spTree>
    <p:extLst>
      <p:ext uri="{BB962C8B-B14F-4D97-AF65-F5344CB8AC3E}">
        <p14:creationId xmlns:p14="http://schemas.microsoft.com/office/powerpoint/2010/main" val="1526097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5" y="1203598"/>
            <a:ext cx="8568953" cy="3423208"/>
          </a:xfrm>
        </p:spPr>
        <p:txBody>
          <a:bodyPr/>
          <a:lstStyle/>
          <a:p>
            <a:pPr marL="355600" indent="-285750" algn="just" defTabSz="631825">
              <a:spcBef>
                <a:spcPts val="300"/>
              </a:spcBef>
              <a:buFont typeface="Arial" panose="020B0604020202020204" pitchFamily="34" charset="0"/>
              <a:buChar char="•"/>
            </a:pPr>
            <a:r>
              <a:rPr lang="en-BE" sz="1400" dirty="0">
                <a:ea typeface="PMingLiU" panose="02020500000000000000" pitchFamily="18" charset="-120"/>
              </a:rPr>
              <a:t>Atrias programme</a:t>
            </a:r>
          </a:p>
          <a:p>
            <a:pPr marL="723900" indent="-273050" algn="just" defTabSz="631825">
              <a:spcBef>
                <a:spcPts val="300"/>
              </a:spcBef>
              <a:buFont typeface="Courier New" panose="02070309020205020404" pitchFamily="49" charset="0"/>
              <a:buChar char="o"/>
            </a:pPr>
            <a:r>
              <a:rPr lang="en-BE" sz="1400" dirty="0">
                <a:ea typeface="PMingLiU" panose="02020500000000000000" pitchFamily="18" charset="-120"/>
              </a:rPr>
              <a:t>Aims to improve communication between </a:t>
            </a:r>
            <a:r>
              <a:rPr lang="fr-FR" sz="1400" dirty="0">
                <a:ea typeface="PMingLiU" panose="02020500000000000000" pitchFamily="18" charset="-120"/>
              </a:rPr>
              <a:t>all</a:t>
            </a:r>
            <a:r>
              <a:rPr lang="en-BE" sz="1400" dirty="0">
                <a:ea typeface="PMingLiU" panose="02020500000000000000" pitchFamily="18" charset="-120"/>
              </a:rPr>
              <a:t> the parties on the energy market in Belgium via a new definition of market processes and the use of a shared federal IT platform</a:t>
            </a:r>
          </a:p>
          <a:p>
            <a:pPr marL="723900" indent="-273050" algn="just" defTabSz="631825">
              <a:spcBef>
                <a:spcPts val="300"/>
              </a:spcBef>
              <a:buFont typeface="Courier New" panose="02070309020205020404" pitchFamily="49" charset="0"/>
              <a:buChar char="o"/>
            </a:pPr>
            <a:r>
              <a:rPr lang="en-BE" sz="1400" dirty="0">
                <a:ea typeface="PMingLiU" panose="02020500000000000000" pitchFamily="18" charset="-120"/>
              </a:rPr>
              <a:t>Essential base for managing the market of tomorrow, developing new products and services and encouraging the rollout of renewable energy </a:t>
            </a:r>
            <a:r>
              <a:rPr lang="en-BE" sz="1050" dirty="0">
                <a:ea typeface="PMingLiU" panose="02020500000000000000" pitchFamily="18" charset="-120"/>
              </a:rPr>
              <a:t>(dynamic tariffs, flexibility, etc.)</a:t>
            </a:r>
            <a:endParaRPr lang="fr-BE" sz="1050" dirty="0">
              <a:ea typeface="PMingLiU" panose="02020500000000000000" pitchFamily="18" charset="-120"/>
            </a:endParaRPr>
          </a:p>
          <a:p>
            <a:pPr marL="723900" indent="-273050" algn="just" defTabSz="631825">
              <a:spcBef>
                <a:spcPts val="300"/>
              </a:spcBef>
              <a:buFont typeface="Courier New" panose="02070309020205020404" pitchFamily="49" charset="0"/>
              <a:buChar char="o"/>
            </a:pPr>
            <a:endParaRPr lang="en-BE" sz="1050" dirty="0">
              <a:ea typeface="PMingLiU" panose="02020500000000000000" pitchFamily="18" charset="-120"/>
            </a:endParaRPr>
          </a:p>
          <a:p>
            <a:pPr marL="450850" algn="just" defTabSz="631825">
              <a:spcBef>
                <a:spcPts val="300"/>
              </a:spcBef>
            </a:pPr>
            <a:r>
              <a:rPr lang="en-BE" sz="1400" dirty="0">
                <a:ea typeface="PMingLiU" panose="02020500000000000000" pitchFamily="18" charset="-120"/>
              </a:rPr>
              <a:t>On 1</a:t>
            </a:r>
            <a:r>
              <a:rPr lang="en-BE" sz="1400" baseline="30000" dirty="0">
                <a:ea typeface="PMingLiU" panose="02020500000000000000" pitchFamily="18" charset="-120"/>
              </a:rPr>
              <a:t>st</a:t>
            </a:r>
            <a:r>
              <a:rPr lang="en-BE" sz="1400" dirty="0">
                <a:ea typeface="PMingLiU" panose="02020500000000000000" pitchFamily="18" charset="-120"/>
              </a:rPr>
              <a:t> January 202</a:t>
            </a:r>
            <a:r>
              <a:rPr lang="fr-BE" sz="1400" dirty="0">
                <a:ea typeface="PMingLiU" panose="02020500000000000000" pitchFamily="18" charset="-120"/>
              </a:rPr>
              <a:t>2</a:t>
            </a:r>
            <a:r>
              <a:rPr lang="en-BE" sz="1400" dirty="0">
                <a:ea typeface="PMingLiU" panose="02020500000000000000" pitchFamily="18" charset="-120"/>
              </a:rPr>
              <a:t>, the Atrias and Switch programmes </a:t>
            </a:r>
            <a:r>
              <a:rPr lang="fr-BE" sz="1400" dirty="0">
                <a:ea typeface="PMingLiU" panose="02020500000000000000" pitchFamily="18" charset="-120"/>
              </a:rPr>
              <a:t>have</a:t>
            </a:r>
            <a:r>
              <a:rPr lang="en-BE" sz="1400" dirty="0">
                <a:ea typeface="PMingLiU" panose="02020500000000000000" pitchFamily="18" charset="-120"/>
              </a:rPr>
              <a:t> be</a:t>
            </a:r>
            <a:r>
              <a:rPr lang="fr-BE" sz="1400" dirty="0">
                <a:ea typeface="PMingLiU" panose="02020500000000000000" pitchFamily="18" charset="-120"/>
              </a:rPr>
              <a:t>en</a:t>
            </a:r>
            <a:r>
              <a:rPr lang="en-BE" sz="1400" dirty="0">
                <a:ea typeface="PMingLiU" panose="02020500000000000000" pitchFamily="18" charset="-120"/>
              </a:rPr>
              <a:t> grouped as a part of a more extensive programme, designed to cover all market dimensions</a:t>
            </a:r>
            <a:endParaRPr lang="fr-BE" sz="1400" dirty="0">
              <a:ea typeface="PMingLiU" panose="02020500000000000000" pitchFamily="18" charset="-120"/>
            </a:endParaRPr>
          </a:p>
          <a:p>
            <a:pPr marL="450850" algn="just" defTabSz="631825">
              <a:spcBef>
                <a:spcPts val="300"/>
              </a:spcBef>
            </a:pPr>
            <a:endParaRPr lang="fr-BE" sz="1400" dirty="0">
              <a:ea typeface="PMingLiU" panose="02020500000000000000" pitchFamily="18" charset="-120"/>
            </a:endParaRPr>
          </a:p>
          <a:p>
            <a:pPr marL="355600" indent="-285750" algn="just" defTabSz="631825">
              <a:spcBef>
                <a:spcPts val="600"/>
              </a:spcBef>
              <a:buFont typeface="Arial" panose="020B0604020202020204" pitchFamily="34" charset="0"/>
              <a:buChar char="•"/>
            </a:pPr>
            <a:r>
              <a:rPr lang="en-BE" sz="1400" dirty="0">
                <a:ea typeface="PMingLiU" panose="02020500000000000000" pitchFamily="18" charset="-120"/>
              </a:rPr>
              <a:t>E-</a:t>
            </a:r>
            <a:r>
              <a:rPr lang="en-BE" sz="1400" dirty="0" err="1">
                <a:ea typeface="PMingLiU" panose="02020500000000000000" pitchFamily="18" charset="-120"/>
              </a:rPr>
              <a:t>lumin</a:t>
            </a:r>
            <a:r>
              <a:rPr lang="en-BE" sz="1400" dirty="0">
                <a:ea typeface="PMingLiU" panose="02020500000000000000" pitchFamily="18" charset="-120"/>
              </a:rPr>
              <a:t> programme</a:t>
            </a:r>
          </a:p>
          <a:p>
            <a:pPr marL="723900" indent="-285750" algn="just" defTabSz="631825">
              <a:spcBef>
                <a:spcPts val="300"/>
              </a:spcBef>
              <a:buFont typeface="Courier New" panose="02070309020205020404" pitchFamily="49" charset="0"/>
              <a:buChar char="o"/>
              <a:tabLst>
                <a:tab pos="723900" algn="l"/>
              </a:tabLst>
            </a:pPr>
            <a:r>
              <a:rPr lang="en-BE" sz="1400" dirty="0">
                <a:ea typeface="PMingLiU" panose="02020500000000000000" pitchFamily="18" charset="-120"/>
              </a:rPr>
              <a:t>Aims to convert all municipal public lighting to LED technology by 2030 </a:t>
            </a:r>
            <a:r>
              <a:rPr lang="en-BE" sz="1050" dirty="0">
                <a:ea typeface="PMingLiU" panose="02020500000000000000" pitchFamily="18" charset="-120"/>
              </a:rPr>
              <a:t>(with positive impact on emissions CO</a:t>
            </a:r>
            <a:r>
              <a:rPr lang="en-BE" sz="1050" baseline="-25000" dirty="0">
                <a:ea typeface="PMingLiU" panose="02020500000000000000" pitchFamily="18" charset="-120"/>
              </a:rPr>
              <a:t>2</a:t>
            </a:r>
            <a:r>
              <a:rPr lang="en-BE" sz="1050" dirty="0">
                <a:ea typeface="PMingLiU" panose="02020500000000000000" pitchFamily="18" charset="-120"/>
              </a:rPr>
              <a:t>)</a:t>
            </a:r>
          </a:p>
          <a:p>
            <a:pPr marL="723900" indent="-285750" algn="just" defTabSz="631825">
              <a:spcBef>
                <a:spcPts val="300"/>
              </a:spcBef>
              <a:buFont typeface="Courier New" panose="02070309020205020404" pitchFamily="49" charset="0"/>
              <a:buChar char="o"/>
              <a:tabLst>
                <a:tab pos="723900" algn="l"/>
              </a:tabLst>
            </a:pPr>
            <a:r>
              <a:rPr lang="en-BE" sz="1400" dirty="0">
                <a:ea typeface="PMingLiU" panose="02020500000000000000" pitchFamily="18" charset="-120"/>
              </a:rPr>
              <a:t>Implementation of a new service “service Lumière” that will facilitate the management of public lighting and speed up repair and replacement work</a:t>
            </a:r>
            <a:r>
              <a:rPr lang="fr-BE" sz="1400" dirty="0">
                <a:ea typeface="PMingLiU" panose="02020500000000000000" pitchFamily="18" charset="-120"/>
              </a:rPr>
              <a:t> </a:t>
            </a:r>
            <a:r>
              <a:rPr lang="fr-BE" sz="1050" dirty="0">
                <a:ea typeface="PMingLiU" panose="02020500000000000000" pitchFamily="18" charset="-120"/>
              </a:rPr>
              <a:t>(</a:t>
            </a:r>
            <a:r>
              <a:rPr lang="en-BE" sz="1050" dirty="0">
                <a:ea typeface="PMingLiU" panose="02020500000000000000" pitchFamily="18" charset="-120"/>
              </a:rPr>
              <a:t>176 councils have joined this service at the end of Augustus 2021</a:t>
            </a:r>
            <a:r>
              <a:rPr lang="fr-BE" sz="1050" dirty="0">
                <a:ea typeface="PMingLiU" panose="02020500000000000000" pitchFamily="18" charset="-120"/>
              </a:rPr>
              <a:t>)</a:t>
            </a:r>
            <a:endParaRPr lang="en-BE" sz="1400" dirty="0">
              <a:ea typeface="PMingLiU" panose="02020500000000000000" pitchFamily="18" charset="-120"/>
            </a:endParaRPr>
          </a:p>
          <a:p>
            <a:pPr marL="892175" algn="just" defTabSz="631825">
              <a:spcBef>
                <a:spcPts val="300"/>
              </a:spcBef>
            </a:pPr>
            <a:endParaRPr lang="en-US" sz="1400" dirty="0">
              <a:ea typeface="PMingLiU" panose="02020500000000000000" pitchFamily="18" charset="-120"/>
            </a:endParaRPr>
          </a:p>
          <a:p>
            <a:pPr marL="1165225" indent="-273050" algn="just" defTabSz="631825">
              <a:spcBef>
                <a:spcPts val="300"/>
              </a:spcBef>
              <a:buFont typeface="Courier New" panose="02070309020205020404" pitchFamily="49" charset="0"/>
              <a:buChar char="o"/>
            </a:pPr>
            <a:endParaRPr lang="en-US" sz="1400" dirty="0">
              <a:ea typeface="PMingLiU" panose="02020500000000000000" pitchFamily="18" charset="-120"/>
            </a:endParaRPr>
          </a:p>
          <a:p>
            <a:pPr algn="just">
              <a:spcAft>
                <a:spcPts val="300"/>
              </a:spcAft>
            </a:pPr>
            <a:endParaRPr lang="en-US" sz="1800" spc="2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p>
            <a:pPr algn="just">
              <a:spcAft>
                <a:spcPts val="300"/>
              </a:spcAft>
            </a:pPr>
            <a:endParaRPr lang="en-US" sz="1600" dirty="0"/>
          </a:p>
        </p:txBody>
      </p:sp>
      <p:sp>
        <p:nvSpPr>
          <p:cNvPr id="3" name="Titre 2"/>
          <p:cNvSpPr>
            <a:spLocks noGrp="1"/>
          </p:cNvSpPr>
          <p:nvPr>
            <p:ph type="title"/>
          </p:nvPr>
        </p:nvSpPr>
        <p:spPr/>
        <p:txBody>
          <a:bodyPr/>
          <a:lstStyle/>
          <a:p>
            <a:r>
              <a:rPr lang="en-GB" dirty="0"/>
              <a:t>Transformation plan</a:t>
            </a:r>
            <a:endParaRPr lang="en-US" dirty="0"/>
          </a:p>
        </p:txBody>
      </p:sp>
    </p:spTree>
    <p:extLst>
      <p:ext uri="{BB962C8B-B14F-4D97-AF65-F5344CB8AC3E}">
        <p14:creationId xmlns:p14="http://schemas.microsoft.com/office/powerpoint/2010/main" val="178456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a:t>1. Company and business overview</a:t>
            </a:r>
          </a:p>
        </p:txBody>
      </p:sp>
      <p:pic>
        <p:nvPicPr>
          <p:cNvPr id="3" name="Picture 3"/>
          <p:cNvPicPr>
            <a:picLocks noChangeAspect="1" noChangeArrowheads="1"/>
          </p:cNvPicPr>
          <p:nvPr/>
        </p:nvPicPr>
        <p:blipFill>
          <a:blip r:embed="rId3" cstate="print"/>
          <a:srcRect/>
          <a:stretch>
            <a:fillRect/>
          </a:stretch>
        </p:blipFill>
        <p:spPr bwMode="auto">
          <a:xfrm>
            <a:off x="3131840" y="2715766"/>
            <a:ext cx="3419872" cy="2279915"/>
          </a:xfrm>
          <a:prstGeom prst="rect">
            <a:avLst/>
          </a:prstGeom>
          <a:ln>
            <a:noFill/>
          </a:ln>
          <a:effectLst>
            <a:softEdge rad="112500"/>
          </a:effectLst>
        </p:spPr>
      </p:pic>
    </p:spTree>
    <p:extLst>
      <p:ext uri="{BB962C8B-B14F-4D97-AF65-F5344CB8AC3E}">
        <p14:creationId xmlns:p14="http://schemas.microsoft.com/office/powerpoint/2010/main" val="4185458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347274"/>
            <a:ext cx="8568952" cy="3796226"/>
          </a:xfrm>
        </p:spPr>
        <p:txBody>
          <a:bodyPr/>
          <a:lstStyle/>
          <a:p>
            <a:pPr marL="355600" indent="-285750" algn="just" defTabSz="631825">
              <a:spcBef>
                <a:spcPts val="300"/>
              </a:spcBef>
              <a:buFont typeface="Arial" panose="020B0604020202020204" pitchFamily="34" charset="0"/>
              <a:buChar char="•"/>
            </a:pPr>
            <a:r>
              <a:rPr lang="en-BE" sz="1400" dirty="0">
                <a:effectLst/>
                <a:ea typeface="PMingLiU" panose="02020500000000000000" pitchFamily="18" charset="-120"/>
              </a:rPr>
              <a:t>Smart grid programme</a:t>
            </a:r>
          </a:p>
          <a:p>
            <a:pPr marL="723900" indent="-285750" algn="just" defTabSz="631825">
              <a:spcBef>
                <a:spcPts val="300"/>
              </a:spcBef>
              <a:buFont typeface="Courier New" panose="02070309020205020404" pitchFamily="49" charset="0"/>
              <a:buChar char="o"/>
            </a:pPr>
            <a:r>
              <a:rPr lang="en-BE" sz="1400" dirty="0">
                <a:ea typeface="PMingLiU" panose="02020500000000000000" pitchFamily="18" charset="-120"/>
              </a:rPr>
              <a:t>Aims to modernize IT tools, </a:t>
            </a:r>
            <a:r>
              <a:rPr lang="fr-FR" sz="1400" dirty="0" err="1">
                <a:ea typeface="PMingLiU" panose="02020500000000000000" pitchFamily="18" charset="-120"/>
              </a:rPr>
              <a:t>adjust</a:t>
            </a:r>
            <a:r>
              <a:rPr lang="en-BE" sz="1400" dirty="0">
                <a:ea typeface="PMingLiU" panose="02020500000000000000" pitchFamily="18" charset="-120"/>
              </a:rPr>
              <a:t> the organisation and processes and increase telemetry and remote-control operations across the network</a:t>
            </a:r>
          </a:p>
          <a:p>
            <a:pPr marL="723900" indent="-285750" algn="just" defTabSz="631825">
              <a:spcBef>
                <a:spcPts val="300"/>
              </a:spcBef>
              <a:buFont typeface="Courier New" panose="02070309020205020404" pitchFamily="49" charset="0"/>
              <a:buChar char="o"/>
            </a:pPr>
            <a:r>
              <a:rPr lang="en-BE" sz="1400" dirty="0">
                <a:ea typeface="PMingLiU" panose="02020500000000000000" pitchFamily="18" charset="-120"/>
              </a:rPr>
              <a:t>Will make it possible to increase the capacity to accommodate renewable energy – including by way of flexibility. It will also be possible to guarantee the quality of supply and will also help contribute towards </a:t>
            </a:r>
            <a:r>
              <a:rPr lang="en-US" sz="1400" dirty="0">
                <a:ea typeface="PMingLiU" panose="02020500000000000000" pitchFamily="18" charset="-120"/>
              </a:rPr>
              <a:t>greater control over investments for the networks</a:t>
            </a:r>
          </a:p>
          <a:p>
            <a:pPr marL="723900" indent="-285750" algn="just" defTabSz="631825">
              <a:spcBef>
                <a:spcPts val="300"/>
              </a:spcBef>
              <a:buFont typeface="Courier New" panose="02070309020205020404" pitchFamily="49" charset="0"/>
              <a:buChar char="o"/>
            </a:pPr>
            <a:r>
              <a:rPr lang="en-BE" sz="1400" dirty="0"/>
              <a:t>This programme provides a “230/400V network conversion”. The aim is to structure </a:t>
            </a:r>
            <a:r>
              <a:rPr lang="fr-FR" sz="1400" dirty="0"/>
              <a:t>all</a:t>
            </a:r>
            <a:r>
              <a:rPr lang="en-BE" sz="1400" dirty="0"/>
              <a:t> the themes relating to the technical framework, to human and financial resources and in terms of communication to customers, with the aim of increasing the 400V network from 45% to 65% by the end of 2030</a:t>
            </a:r>
            <a:endParaRPr lang="en-US" sz="1400" dirty="0">
              <a:ea typeface="PMingLiU" panose="02020500000000000000" pitchFamily="18" charset="-120"/>
            </a:endParaRPr>
          </a:p>
          <a:p>
            <a:pPr marL="892175" algn="just" defTabSz="631825">
              <a:spcBef>
                <a:spcPts val="300"/>
              </a:spcBef>
            </a:pPr>
            <a:endParaRPr lang="en-US" sz="1400" dirty="0">
              <a:ea typeface="PMingLiU" panose="02020500000000000000" pitchFamily="18" charset="-120"/>
            </a:endParaRPr>
          </a:p>
          <a:p>
            <a:pPr marL="358775" indent="-285750" algn="just" defTabSz="631825">
              <a:spcBef>
                <a:spcPts val="300"/>
              </a:spcBef>
              <a:buFont typeface="Arial" panose="020B0604020202020204" pitchFamily="34" charset="0"/>
              <a:buChar char="•"/>
            </a:pPr>
            <a:r>
              <a:rPr lang="en-BE" sz="1400" dirty="0">
                <a:effectLst/>
                <a:ea typeface="PMingLiU" panose="02020500000000000000" pitchFamily="18" charset="-120"/>
              </a:rPr>
              <a:t>NEO programme</a:t>
            </a:r>
          </a:p>
          <a:p>
            <a:pPr marL="449263" lvl="1" algn="just" defTabSz="631825">
              <a:spcBef>
                <a:spcPts val="300"/>
              </a:spcBef>
            </a:pPr>
            <a:r>
              <a:rPr lang="en-BE" sz="1400" dirty="0">
                <a:effectLst/>
                <a:ea typeface="PMingLiU" panose="02020500000000000000" pitchFamily="18" charset="-120"/>
              </a:rPr>
              <a:t>Aims to modernize and upgrade the IT tools supporting “work processes”, the management of our assets, our investments in networks, our logistics and our finances</a:t>
            </a:r>
          </a:p>
          <a:p>
            <a:pPr algn="just">
              <a:spcAft>
                <a:spcPts val="300"/>
              </a:spcAft>
            </a:pPr>
            <a:endParaRPr lang="en-US" sz="1800" spc="2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p>
            <a:pPr algn="just">
              <a:spcAft>
                <a:spcPts val="300"/>
              </a:spcAft>
            </a:pPr>
            <a:endParaRPr lang="en-US" sz="1600" dirty="0"/>
          </a:p>
        </p:txBody>
      </p:sp>
      <p:sp>
        <p:nvSpPr>
          <p:cNvPr id="3" name="Titre 2"/>
          <p:cNvSpPr>
            <a:spLocks noGrp="1"/>
          </p:cNvSpPr>
          <p:nvPr>
            <p:ph type="title"/>
          </p:nvPr>
        </p:nvSpPr>
        <p:spPr/>
        <p:txBody>
          <a:bodyPr/>
          <a:lstStyle/>
          <a:p>
            <a:r>
              <a:rPr lang="en-GB" dirty="0"/>
              <a:t>Transformation plan</a:t>
            </a:r>
            <a:endParaRPr lang="en-US" dirty="0"/>
          </a:p>
        </p:txBody>
      </p:sp>
    </p:spTree>
    <p:extLst>
      <p:ext uri="{BB962C8B-B14F-4D97-AF65-F5344CB8AC3E}">
        <p14:creationId xmlns:p14="http://schemas.microsoft.com/office/powerpoint/2010/main" val="179885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987574"/>
            <a:ext cx="8784976" cy="3740432"/>
          </a:xfrm>
        </p:spPr>
        <p:txBody>
          <a:bodyPr/>
          <a:lstStyle/>
          <a:p>
            <a:pPr marL="631825" indent="-285750" algn="just" defTabSz="631825">
              <a:spcBef>
                <a:spcPts val="300"/>
              </a:spcBef>
              <a:buFont typeface="Arial" panose="020B0604020202020204" pitchFamily="34" charset="0"/>
              <a:buChar char="•"/>
            </a:pPr>
            <a:r>
              <a:rPr lang="en-BE" sz="1400" dirty="0">
                <a:ea typeface="PMingLiU" panose="02020500000000000000" pitchFamily="18" charset="-120"/>
              </a:rPr>
              <a:t>Business line cluster</a:t>
            </a:r>
          </a:p>
          <a:p>
            <a:pPr marL="1165225" indent="-285750" algn="just" defTabSz="631825">
              <a:spcBef>
                <a:spcPts val="300"/>
              </a:spcBef>
              <a:buFont typeface="Courier New" panose="02070309020205020404" pitchFamily="49" charset="0"/>
              <a:buChar char="o"/>
            </a:pPr>
            <a:r>
              <a:rPr lang="en-BE" sz="1400" dirty="0">
                <a:ea typeface="PMingLiU" panose="02020500000000000000" pitchFamily="18" charset="-120"/>
              </a:rPr>
              <a:t>S</a:t>
            </a:r>
            <a:r>
              <a:rPr lang="en-BE" sz="1400" dirty="0">
                <a:effectLst/>
                <a:ea typeface="PMingLiU" panose="02020500000000000000" pitchFamily="18" charset="-120"/>
              </a:rPr>
              <a:t>upports the strategic programmes by rethinking and equipping field mobility to strive for exceptional operating efficiency</a:t>
            </a:r>
          </a:p>
          <a:p>
            <a:pPr marL="1165225" indent="-285750" algn="just" defTabSz="631825">
              <a:spcBef>
                <a:spcPts val="300"/>
              </a:spcBef>
              <a:buFont typeface="Courier New" panose="02070309020205020404" pitchFamily="49" charset="0"/>
              <a:buChar char="o"/>
            </a:pPr>
            <a:r>
              <a:rPr lang="en-BE" sz="1400" dirty="0">
                <a:ea typeface="PMingLiU" panose="02020500000000000000" pitchFamily="18" charset="-120"/>
              </a:rPr>
              <a:t>S</a:t>
            </a:r>
            <a:r>
              <a:rPr lang="en-BE" sz="1400" dirty="0">
                <a:effectLst/>
                <a:ea typeface="PMingLiU" panose="02020500000000000000" pitchFamily="18" charset="-120"/>
              </a:rPr>
              <a:t>pecific worksites that will make it possible to improve day-to-day operations in the short term</a:t>
            </a:r>
          </a:p>
          <a:p>
            <a:pPr marL="631825" indent="-285750" algn="just" defTabSz="631825">
              <a:buFont typeface="Arial" panose="020B0604020202020204" pitchFamily="34" charset="0"/>
              <a:buChar char="•"/>
            </a:pPr>
            <a:r>
              <a:rPr lang="en-BE" sz="1400" dirty="0">
                <a:effectLst/>
                <a:ea typeface="PMingLiU" panose="02020500000000000000" pitchFamily="18" charset="-120"/>
              </a:rPr>
              <a:t>Customer cluster</a:t>
            </a:r>
          </a:p>
          <a:p>
            <a:pPr marL="892175" algn="just" defTabSz="631825">
              <a:spcBef>
                <a:spcPts val="300"/>
              </a:spcBef>
            </a:pPr>
            <a:r>
              <a:rPr lang="en-BE" sz="1400" dirty="0">
                <a:ea typeface="PMingLiU" panose="02020500000000000000" pitchFamily="18" charset="-120"/>
              </a:rPr>
              <a:t>A</a:t>
            </a:r>
            <a:r>
              <a:rPr lang="en-BE" sz="1400" dirty="0">
                <a:effectLst/>
                <a:ea typeface="PMingLiU" panose="02020500000000000000" pitchFamily="18" charset="-120"/>
              </a:rPr>
              <a:t>ims to improve </a:t>
            </a:r>
            <a:r>
              <a:rPr lang="fr-BE" sz="1400" dirty="0" err="1">
                <a:ea typeface="PMingLiU" panose="02020500000000000000" pitchFamily="18" charset="-120"/>
              </a:rPr>
              <a:t>customer</a:t>
            </a:r>
            <a:r>
              <a:rPr lang="en-BE" sz="1400" dirty="0">
                <a:effectLst/>
                <a:ea typeface="PMingLiU" panose="02020500000000000000" pitchFamily="18" charset="-120"/>
              </a:rPr>
              <a:t> focus to </a:t>
            </a:r>
            <a:r>
              <a:rPr lang="en-BE" sz="1400" dirty="0">
                <a:ea typeface="PMingLiU" panose="02020500000000000000" pitchFamily="18" charset="-120"/>
              </a:rPr>
              <a:t>better</a:t>
            </a:r>
            <a:r>
              <a:rPr lang="fr-BE" sz="1400" dirty="0">
                <a:ea typeface="PMingLiU" panose="02020500000000000000" pitchFamily="18" charset="-120"/>
              </a:rPr>
              <a:t> </a:t>
            </a:r>
            <a:r>
              <a:rPr lang="en-BE" sz="1400" dirty="0">
                <a:ea typeface="PMingLiU" panose="02020500000000000000" pitchFamily="18" charset="-120"/>
              </a:rPr>
              <a:t>respond to </a:t>
            </a:r>
            <a:r>
              <a:rPr lang="en-BE" sz="1400" dirty="0">
                <a:effectLst/>
                <a:ea typeface="PMingLiU" panose="02020500000000000000" pitchFamily="18" charset="-120"/>
              </a:rPr>
              <a:t>customer expectations by making their experience with ORES an exceptional one (examples : development of the online channel, social media, and telephony, as well as the implementation of a single customer reference point)</a:t>
            </a:r>
          </a:p>
          <a:p>
            <a:pPr marL="631825" indent="-285750" algn="just" defTabSz="631825">
              <a:buFont typeface="Arial" panose="020B0604020202020204" pitchFamily="34" charset="0"/>
              <a:buChar char="•"/>
            </a:pPr>
            <a:r>
              <a:rPr lang="en-BE" sz="1400" dirty="0">
                <a:ea typeface="PMingLiU" panose="02020500000000000000" pitchFamily="18" charset="-120"/>
              </a:rPr>
              <a:t>Data programme</a:t>
            </a:r>
          </a:p>
          <a:p>
            <a:pPr marL="892175" algn="just" defTabSz="631825">
              <a:spcBef>
                <a:spcPts val="300"/>
              </a:spcBef>
            </a:pPr>
            <a:r>
              <a:rPr lang="en-BE" sz="1400" dirty="0">
                <a:effectLst/>
                <a:ea typeface="PMingLiU" panose="02020500000000000000" pitchFamily="18" charset="-120"/>
              </a:rPr>
              <a:t>Aims : to mobilise ORES so that it is capable of dealing with the challenges associated with the new roles of the </a:t>
            </a:r>
            <a:r>
              <a:rPr lang="en-BE" sz="1400" dirty="0" err="1">
                <a:effectLst/>
                <a:ea typeface="PMingLiU" panose="02020500000000000000" pitchFamily="18" charset="-120"/>
              </a:rPr>
              <a:t>DNMs</a:t>
            </a:r>
            <a:r>
              <a:rPr lang="en-BE" sz="1400" dirty="0">
                <a:effectLst/>
                <a:ea typeface="PMingLiU" panose="02020500000000000000" pitchFamily="18" charset="-120"/>
              </a:rPr>
              <a:t> by positioning data as the fuel for propelling the energy markets. The programme’s projects include the implementation of a data platform, the introduction of a business integration platform, the development of a roadmap relating to the management of data and putting </a:t>
            </a:r>
            <a:r>
              <a:rPr lang="fr-BE" sz="1400" dirty="0">
                <a:effectLst/>
                <a:ea typeface="PMingLiU" panose="02020500000000000000" pitchFamily="18" charset="-120"/>
              </a:rPr>
              <a:t> </a:t>
            </a:r>
            <a:r>
              <a:rPr lang="en-BE" sz="1400" dirty="0">
                <a:effectLst/>
                <a:ea typeface="PMingLiU" panose="02020500000000000000" pitchFamily="18" charset="-120"/>
              </a:rPr>
              <a:t>data governance into operation, as well as establishing a quality management body</a:t>
            </a:r>
            <a:endParaRPr lang="en-BE" sz="1600" dirty="0"/>
          </a:p>
        </p:txBody>
      </p:sp>
      <p:sp>
        <p:nvSpPr>
          <p:cNvPr id="3" name="Titre 2"/>
          <p:cNvSpPr>
            <a:spLocks noGrp="1"/>
          </p:cNvSpPr>
          <p:nvPr>
            <p:ph type="title"/>
          </p:nvPr>
        </p:nvSpPr>
        <p:spPr/>
        <p:txBody>
          <a:bodyPr/>
          <a:lstStyle/>
          <a:p>
            <a:r>
              <a:rPr lang="en-GB" dirty="0"/>
              <a:t>Transformation plan</a:t>
            </a:r>
            <a:endParaRPr lang="en-US" dirty="0"/>
          </a:p>
        </p:txBody>
      </p:sp>
    </p:spTree>
    <p:extLst>
      <p:ext uri="{BB962C8B-B14F-4D97-AF65-F5344CB8AC3E}">
        <p14:creationId xmlns:p14="http://schemas.microsoft.com/office/powerpoint/2010/main" val="1767721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987574"/>
            <a:ext cx="8784976" cy="4032448"/>
          </a:xfrm>
        </p:spPr>
        <p:txBody>
          <a:bodyPr/>
          <a:lstStyle/>
          <a:p>
            <a:pPr marL="176213" algn="just" defTabSz="631825">
              <a:spcBef>
                <a:spcPts val="300"/>
              </a:spcBef>
            </a:pPr>
            <a:r>
              <a:rPr lang="en-US" sz="1500" dirty="0"/>
              <a:t>"</a:t>
            </a:r>
            <a:r>
              <a:rPr lang="en-US" sz="1500" i="1" dirty="0"/>
              <a:t>ORES as an accelerator of energy transition</a:t>
            </a:r>
            <a:r>
              <a:rPr lang="en-US" sz="1500" dirty="0"/>
              <a:t>“, one of the 5 strategic axes of ORES is very challenging : </a:t>
            </a:r>
          </a:p>
          <a:p>
            <a:pPr marL="714375" algn="just" defTabSz="631825">
              <a:lnSpc>
                <a:spcPct val="110000"/>
              </a:lnSpc>
              <a:spcBef>
                <a:spcPts val="600"/>
              </a:spcBef>
            </a:pPr>
            <a:r>
              <a:rPr lang="en-US" sz="1500" i="1" dirty="0"/>
              <a:t>ORES is committed to the energy transition by making targeted investments in its network, deploying new communication technologies - network and metering - and fostering partnerships to develop new solutions.</a:t>
            </a:r>
          </a:p>
          <a:p>
            <a:pPr marL="714375" algn="just" defTabSz="631825">
              <a:lnSpc>
                <a:spcPct val="120000"/>
              </a:lnSpc>
              <a:spcBef>
                <a:spcPts val="300"/>
              </a:spcBef>
            </a:pPr>
            <a:endParaRPr lang="en-US" sz="1500" dirty="0"/>
          </a:p>
          <a:p>
            <a:pPr marL="714375" algn="just" defTabSz="631825">
              <a:lnSpc>
                <a:spcPct val="120000"/>
              </a:lnSpc>
              <a:spcBef>
                <a:spcPts val="300"/>
              </a:spcBef>
            </a:pPr>
            <a:endParaRPr lang="en-US" sz="1000" dirty="0"/>
          </a:p>
          <a:p>
            <a:pPr marL="182563" algn="just" defTabSz="631825">
              <a:lnSpc>
                <a:spcPct val="120000"/>
              </a:lnSpc>
              <a:spcBef>
                <a:spcPts val="300"/>
              </a:spcBef>
            </a:pPr>
            <a:r>
              <a:rPr lang="en-US" sz="1500" dirty="0"/>
              <a:t>What are the concrete impacts of energy transition for ORES ? </a:t>
            </a:r>
          </a:p>
          <a:p>
            <a:pPr marL="717550" algn="just" defTabSz="631825">
              <a:lnSpc>
                <a:spcPct val="110000"/>
              </a:lnSpc>
              <a:spcBef>
                <a:spcPts val="300"/>
              </a:spcBef>
            </a:pPr>
            <a:r>
              <a:rPr lang="en-BE" sz="1500" dirty="0"/>
              <a:t>In order to better understand the concrete consequences of a carbon-neutral Wallonia in 2050, ORES entrusted Climact, a consultant specialised in these matters, with a study to measure the technological and behavioural changes as well as their impacts on the distribution networks</a:t>
            </a:r>
            <a:r>
              <a:rPr lang="fr-BE" sz="1500" dirty="0"/>
              <a:t>.</a:t>
            </a:r>
          </a:p>
          <a:p>
            <a:pPr marL="717550" algn="just" defTabSz="631825">
              <a:lnSpc>
                <a:spcPct val="110000"/>
              </a:lnSpc>
              <a:spcBef>
                <a:spcPts val="300"/>
              </a:spcBef>
            </a:pPr>
            <a:endParaRPr lang="fr-BE" sz="1500" dirty="0"/>
          </a:p>
          <a:p>
            <a:pPr marL="717550" algn="just" defTabSz="631825">
              <a:lnSpc>
                <a:spcPct val="110000"/>
              </a:lnSpc>
              <a:spcBef>
                <a:spcPts val="300"/>
              </a:spcBef>
            </a:pPr>
            <a:r>
              <a:rPr lang="en-US" sz="1500" dirty="0"/>
              <a:t>They indicate that the distribution networks are at the heart of carbon neutrality and therefore extremely stressed, in all scenarios. Some major impacts will occur in the short term, by 2030. </a:t>
            </a:r>
            <a:endParaRPr lang="en-BE" sz="1500" dirty="0"/>
          </a:p>
        </p:txBody>
      </p:sp>
      <p:sp>
        <p:nvSpPr>
          <p:cNvPr id="3" name="Titre 2"/>
          <p:cNvSpPr>
            <a:spLocks noGrp="1"/>
          </p:cNvSpPr>
          <p:nvPr>
            <p:ph type="title"/>
          </p:nvPr>
        </p:nvSpPr>
        <p:spPr/>
        <p:txBody>
          <a:bodyPr/>
          <a:lstStyle/>
          <a:p>
            <a:r>
              <a:rPr lang="en-GB" dirty="0"/>
              <a:t>Industrial plan</a:t>
            </a:r>
            <a:endParaRPr lang="en-US" dirty="0"/>
          </a:p>
        </p:txBody>
      </p:sp>
    </p:spTree>
    <p:extLst>
      <p:ext uri="{BB962C8B-B14F-4D97-AF65-F5344CB8AC3E}">
        <p14:creationId xmlns:p14="http://schemas.microsoft.com/office/powerpoint/2010/main" val="1546907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552" y="1131590"/>
            <a:ext cx="8424936" cy="3888432"/>
          </a:xfrm>
        </p:spPr>
        <p:txBody>
          <a:bodyPr/>
          <a:lstStyle/>
          <a:p>
            <a:pPr marL="176213" algn="just" defTabSz="631825">
              <a:spcBef>
                <a:spcPts val="300"/>
              </a:spcBef>
            </a:pPr>
            <a:r>
              <a:rPr lang="en-US" sz="1500" dirty="0"/>
              <a:t>The investments made in the ORES networks have maintained a good quality network, which was able to cope with the first massive wave of decentralised generation. </a:t>
            </a:r>
          </a:p>
          <a:p>
            <a:pPr marL="176213" algn="just" defTabSz="631825">
              <a:spcBef>
                <a:spcPts val="600"/>
              </a:spcBef>
            </a:pPr>
            <a:r>
              <a:rPr lang="en-US" sz="1500" dirty="0"/>
              <a:t>However, new projections for renewable generation will put pressure on the network, the electrification of the transport sector will take place by 2030 and will mainly burden the low voltage network,... </a:t>
            </a:r>
            <a:endParaRPr lang="fr-BE" sz="1500" dirty="0"/>
          </a:p>
          <a:p>
            <a:pPr marL="176213" algn="just" defTabSz="631825">
              <a:spcBef>
                <a:spcPts val="300"/>
              </a:spcBef>
            </a:pPr>
            <a:endParaRPr lang="fr-BE" sz="1500" dirty="0"/>
          </a:p>
          <a:p>
            <a:pPr marL="176213" algn="just" defTabSz="631825">
              <a:spcBef>
                <a:spcPts val="300"/>
              </a:spcBef>
            </a:pPr>
            <a:r>
              <a:rPr lang="en-BE" sz="1500" dirty="0"/>
              <a:t>Facing these observations, ORES must now implement a targeted and ambitious investment strategy in assets to enable the networks to accommodate the new uses linked to the energy transition.</a:t>
            </a:r>
            <a:endParaRPr lang="fr-BE" sz="1500" dirty="0"/>
          </a:p>
          <a:p>
            <a:pPr marL="176213" algn="just" defTabSz="631825">
              <a:spcBef>
                <a:spcPts val="300"/>
              </a:spcBef>
            </a:pPr>
            <a:endParaRPr lang="fr-BE" sz="1200" dirty="0"/>
          </a:p>
          <a:p>
            <a:pPr marL="903288" indent="-285750" algn="just" defTabSz="631825">
              <a:spcBef>
                <a:spcPts val="300"/>
              </a:spcBef>
              <a:buFont typeface="Symbol" panose="05050102010706020507" pitchFamily="18" charset="2"/>
              <a:buChar char="Þ"/>
            </a:pPr>
            <a:r>
              <a:rPr lang="en-US" sz="1500" dirty="0"/>
              <a:t>ORES has established a 15-year industrial plan (2023-2038) : 1 billion euros more in infrastructure</a:t>
            </a:r>
            <a:r>
              <a:rPr lang="fr-BE" sz="1500" dirty="0"/>
              <a:t> (</a:t>
            </a:r>
            <a:r>
              <a:rPr lang="en-US" sz="1500" dirty="0"/>
              <a:t>investments in infrastructure and modernisation of IT systems to support the energy transition)</a:t>
            </a:r>
            <a:endParaRPr lang="fr-BE" sz="1500" dirty="0"/>
          </a:p>
          <a:p>
            <a:pPr marL="461963" indent="-285750" algn="just" defTabSz="631825">
              <a:spcBef>
                <a:spcPts val="300"/>
              </a:spcBef>
              <a:buFont typeface="Symbol" panose="05050102010706020507" pitchFamily="18" charset="2"/>
              <a:buChar char="Þ"/>
            </a:pPr>
            <a:endParaRPr lang="fr-BE" sz="1600" dirty="0"/>
          </a:p>
          <a:p>
            <a:pPr marL="176213" algn="just" defTabSz="631825">
              <a:spcBef>
                <a:spcPts val="300"/>
              </a:spcBef>
            </a:pPr>
            <a:endParaRPr lang="en-BE" sz="1600" dirty="0"/>
          </a:p>
        </p:txBody>
      </p:sp>
      <p:sp>
        <p:nvSpPr>
          <p:cNvPr id="3" name="Titre 2"/>
          <p:cNvSpPr>
            <a:spLocks noGrp="1"/>
          </p:cNvSpPr>
          <p:nvPr>
            <p:ph type="title"/>
          </p:nvPr>
        </p:nvSpPr>
        <p:spPr/>
        <p:txBody>
          <a:bodyPr/>
          <a:lstStyle/>
          <a:p>
            <a:r>
              <a:rPr lang="en-GB" dirty="0"/>
              <a:t>Industrial plan</a:t>
            </a:r>
            <a:endParaRPr lang="en-US" dirty="0"/>
          </a:p>
        </p:txBody>
      </p:sp>
    </p:spTree>
    <p:extLst>
      <p:ext uri="{BB962C8B-B14F-4D97-AF65-F5344CB8AC3E}">
        <p14:creationId xmlns:p14="http://schemas.microsoft.com/office/powerpoint/2010/main" val="1034196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987574"/>
            <a:ext cx="8640960" cy="4032448"/>
          </a:xfrm>
        </p:spPr>
        <p:txBody>
          <a:bodyPr/>
          <a:lstStyle/>
          <a:p>
            <a:pPr marL="176213" algn="just" defTabSz="631825">
              <a:spcBef>
                <a:spcPts val="300"/>
              </a:spcBef>
            </a:pPr>
            <a:endParaRPr lang="en-US" sz="1600" dirty="0"/>
          </a:p>
          <a:p>
            <a:pPr marL="519113" indent="-342900" algn="just" defTabSz="631825">
              <a:spcBef>
                <a:spcPts val="300"/>
              </a:spcBef>
              <a:buAutoNum type="arabicPeriod"/>
            </a:pPr>
            <a:r>
              <a:rPr lang="en-BE" sz="1500" dirty="0"/>
              <a:t>Improve network resilience : ability to return to normal operation after a disruption : </a:t>
            </a:r>
          </a:p>
          <a:p>
            <a:pPr marL="1254125" indent="-285750" algn="just" defTabSz="631825">
              <a:spcBef>
                <a:spcPts val="600"/>
              </a:spcBef>
              <a:buFont typeface="Arial" panose="020B0604020202020204" pitchFamily="34" charset="0"/>
              <a:buChar char="•"/>
            </a:pPr>
            <a:r>
              <a:rPr lang="en-BE" sz="1500" dirty="0"/>
              <a:t>Line burial</a:t>
            </a:r>
          </a:p>
          <a:p>
            <a:pPr marL="1254125" indent="-285750" algn="just" defTabSz="631825">
              <a:spcBef>
                <a:spcPts val="600"/>
              </a:spcBef>
              <a:buFont typeface="Arial" panose="020B0604020202020204" pitchFamily="34" charset="0"/>
              <a:buChar char="•"/>
            </a:pPr>
            <a:r>
              <a:rPr lang="en-BE" sz="1500" dirty="0"/>
              <a:t>Ability to mitigate incidents related to more frequent extreme weather events and to quickly return to normal operation after a disruption</a:t>
            </a:r>
          </a:p>
          <a:p>
            <a:pPr marL="519113" indent="-342900" algn="just" defTabSz="631825">
              <a:spcBef>
                <a:spcPts val="1200"/>
              </a:spcBef>
              <a:buFont typeface="+mj-lt"/>
              <a:buAutoNum type="arabicPeriod" startAt="2"/>
            </a:pPr>
            <a:r>
              <a:rPr lang="en-BE" sz="1500" dirty="0"/>
              <a:t>Supporting the energy transition :</a:t>
            </a:r>
          </a:p>
          <a:p>
            <a:pPr marL="1254125" indent="-285750" algn="just" defTabSz="631825">
              <a:spcBef>
                <a:spcPts val="600"/>
              </a:spcBef>
              <a:buFont typeface="Arial" panose="020B0604020202020204" pitchFamily="34" charset="0"/>
              <a:buChar char="•"/>
            </a:pPr>
            <a:r>
              <a:rPr lang="en-BE" sz="1500" dirty="0"/>
              <a:t>Increasing the capacity of networks to accommodate new uses and decentralised production (photovoltaic, biomethane, etc.)</a:t>
            </a:r>
          </a:p>
          <a:p>
            <a:pPr marL="1254125" indent="-285750" algn="just" defTabSz="631825">
              <a:spcBef>
                <a:spcPts val="600"/>
              </a:spcBef>
              <a:buFont typeface="Arial" panose="020B0604020202020204" pitchFamily="34" charset="0"/>
              <a:buChar char="•"/>
            </a:pPr>
            <a:r>
              <a:rPr lang="en-BE" sz="1500" dirty="0"/>
              <a:t>Smartisation of networks and meters</a:t>
            </a:r>
          </a:p>
          <a:p>
            <a:pPr marL="519113" indent="-342900" algn="just" defTabSz="631825">
              <a:spcBef>
                <a:spcPts val="1200"/>
              </a:spcBef>
              <a:buFont typeface="+mj-lt"/>
              <a:buAutoNum type="arabicPeriod" startAt="2"/>
            </a:pPr>
            <a:r>
              <a:rPr lang="en-BE" sz="1500" dirty="0"/>
              <a:t>Modernising the network (obsolete) - electricity and gas</a:t>
            </a:r>
          </a:p>
          <a:p>
            <a:pPr marL="176213" algn="just" defTabSz="631825">
              <a:spcBef>
                <a:spcPts val="300"/>
              </a:spcBef>
            </a:pPr>
            <a:endParaRPr lang="en-BE" sz="600" dirty="0"/>
          </a:p>
          <a:p>
            <a:pPr marL="176213" algn="just" defTabSz="631825">
              <a:spcBef>
                <a:spcPts val="300"/>
              </a:spcBef>
            </a:pPr>
            <a:endParaRPr lang="en-BE" sz="1500" dirty="0"/>
          </a:p>
          <a:p>
            <a:pPr algn="ctr" defTabSz="631825">
              <a:spcBef>
                <a:spcPts val="300"/>
              </a:spcBef>
            </a:pPr>
            <a:r>
              <a:rPr lang="en-BE" sz="1500" b="1" dirty="0"/>
              <a:t>While continuing to meet customer expectations in terms of service quality</a:t>
            </a:r>
          </a:p>
        </p:txBody>
      </p:sp>
      <p:sp>
        <p:nvSpPr>
          <p:cNvPr id="3" name="Titre 2"/>
          <p:cNvSpPr>
            <a:spLocks noGrp="1"/>
          </p:cNvSpPr>
          <p:nvPr>
            <p:ph type="title"/>
          </p:nvPr>
        </p:nvSpPr>
        <p:spPr/>
        <p:txBody>
          <a:bodyPr/>
          <a:lstStyle/>
          <a:p>
            <a:r>
              <a:rPr lang="en-GB" dirty="0"/>
              <a:t>Industrial plan</a:t>
            </a:r>
            <a:endParaRPr lang="en-US" dirty="0"/>
          </a:p>
        </p:txBody>
      </p:sp>
    </p:spTree>
    <p:extLst>
      <p:ext uri="{BB962C8B-B14F-4D97-AF65-F5344CB8AC3E}">
        <p14:creationId xmlns:p14="http://schemas.microsoft.com/office/powerpoint/2010/main" val="161890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203598"/>
            <a:ext cx="8064000" cy="3452400"/>
          </a:xfrm>
        </p:spPr>
        <p:txBody>
          <a:bodyPr/>
          <a:lstStyle/>
          <a:p>
            <a:pPr marL="285750" indent="-285750">
              <a:spcBef>
                <a:spcPts val="1200"/>
              </a:spcBef>
              <a:buFont typeface="Arial" panose="020B0604020202020204" pitchFamily="34" charset="0"/>
              <a:buChar char="•"/>
            </a:pPr>
            <a:r>
              <a:rPr lang="en-US" dirty="0"/>
              <a:t>Shareholder structure </a:t>
            </a:r>
          </a:p>
          <a:p>
            <a:pPr marL="285750" indent="-285750">
              <a:spcBef>
                <a:spcPts val="1200"/>
              </a:spcBef>
              <a:buFont typeface="Arial" panose="020B0604020202020204" pitchFamily="34" charset="0"/>
              <a:buChar char="•"/>
            </a:pPr>
            <a:r>
              <a:rPr lang="en-US" dirty="0"/>
              <a:t>ORES in a nutshell</a:t>
            </a:r>
          </a:p>
          <a:p>
            <a:pPr marL="285750" indent="-285750">
              <a:spcBef>
                <a:spcPts val="1200"/>
              </a:spcBef>
              <a:buFont typeface="Arial" panose="020B0604020202020204" pitchFamily="34" charset="0"/>
              <a:buChar char="•"/>
            </a:pPr>
            <a:r>
              <a:rPr lang="en-US" dirty="0"/>
              <a:t>The role of a Distribution System Operator (DSO)</a:t>
            </a:r>
          </a:p>
          <a:p>
            <a:pPr marL="285750" indent="-285750">
              <a:spcBef>
                <a:spcPts val="1200"/>
              </a:spcBef>
              <a:buFont typeface="Arial" panose="020B0604020202020204" pitchFamily="34" charset="0"/>
              <a:buChar char="•"/>
            </a:pPr>
            <a:r>
              <a:rPr lang="en-US" dirty="0"/>
              <a:t>Key considerations</a:t>
            </a:r>
          </a:p>
          <a:p>
            <a:pPr marL="285750" indent="-285750">
              <a:spcBef>
                <a:spcPts val="1200"/>
              </a:spcBef>
              <a:buFont typeface="Arial" panose="020B0604020202020204" pitchFamily="34" charset="0"/>
              <a:buChar char="•"/>
            </a:pPr>
            <a:r>
              <a:rPr lang="en-US" dirty="0"/>
              <a:t>Some highlights 2021</a:t>
            </a:r>
          </a:p>
          <a:p>
            <a:pPr marL="285750" indent="-285750">
              <a:spcBef>
                <a:spcPts val="1200"/>
              </a:spcBef>
              <a:buFont typeface="Arial" panose="020B0604020202020204" pitchFamily="34" charset="0"/>
              <a:buChar char="•"/>
            </a:pPr>
            <a:r>
              <a:rPr lang="en-US" dirty="0"/>
              <a:t>Recent events – some 2022 highlights</a:t>
            </a:r>
          </a:p>
          <a:p>
            <a:pPr marL="285750" indent="-285750">
              <a:spcBef>
                <a:spcPts val="1200"/>
              </a:spcBef>
              <a:buFont typeface="Arial" panose="020B0604020202020204" pitchFamily="34" charset="0"/>
              <a:buChar char="•"/>
            </a:pPr>
            <a:r>
              <a:rPr lang="en-US" dirty="0"/>
              <a:t>Regulated Asset Base</a:t>
            </a:r>
          </a:p>
          <a:p>
            <a:pPr marL="285750" indent="-285750">
              <a:spcBef>
                <a:spcPts val="1200"/>
              </a:spcBef>
              <a:buFont typeface="Arial" panose="020B0604020202020204" pitchFamily="34" charset="0"/>
              <a:buChar char="•"/>
            </a:pPr>
            <a:r>
              <a:rPr lang="en-US" dirty="0"/>
              <a:t>A network of quality</a:t>
            </a:r>
          </a:p>
          <a:p>
            <a:endParaRPr lang="en-US" dirty="0"/>
          </a:p>
        </p:txBody>
      </p:sp>
      <p:sp>
        <p:nvSpPr>
          <p:cNvPr id="3" name="Titre 2"/>
          <p:cNvSpPr>
            <a:spLocks noGrp="1"/>
          </p:cNvSpPr>
          <p:nvPr>
            <p:ph type="title"/>
          </p:nvPr>
        </p:nvSpPr>
        <p:spPr/>
        <p:txBody>
          <a:bodyPr/>
          <a:lstStyle/>
          <a:p>
            <a:r>
              <a:rPr lang="fr-BE" dirty="0"/>
              <a:t>Table of contents</a:t>
            </a:r>
            <a:endParaRPr lang="en-US" dirty="0"/>
          </a:p>
        </p:txBody>
      </p:sp>
    </p:spTree>
    <p:extLst>
      <p:ext uri="{BB962C8B-B14F-4D97-AF65-F5344CB8AC3E}">
        <p14:creationId xmlns:p14="http://schemas.microsoft.com/office/powerpoint/2010/main" val="60554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Shareholder structure </a:t>
            </a:r>
            <a:r>
              <a:rPr lang="en-US" sz="1800" dirty="0"/>
              <a:t>(31/12/2021)</a:t>
            </a:r>
          </a:p>
        </p:txBody>
      </p:sp>
      <p:grpSp>
        <p:nvGrpSpPr>
          <p:cNvPr id="11" name="Grouper 48"/>
          <p:cNvGrpSpPr>
            <a:grpSpLocks/>
          </p:cNvGrpSpPr>
          <p:nvPr/>
        </p:nvGrpSpPr>
        <p:grpSpPr bwMode="auto">
          <a:xfrm>
            <a:off x="2090181" y="1806333"/>
            <a:ext cx="3059987" cy="736512"/>
            <a:chOff x="4924936" y="2276840"/>
            <a:chExt cx="1915011" cy="1984433"/>
          </a:xfrm>
        </p:grpSpPr>
        <p:pic>
          <p:nvPicPr>
            <p:cNvPr id="12" name="Imag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4936" y="2276840"/>
              <a:ext cx="1915011" cy="198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0"/>
            <p:cNvSpPr txBox="1">
              <a:spLocks noChangeArrowheads="1"/>
            </p:cNvSpPr>
            <p:nvPr/>
          </p:nvSpPr>
          <p:spPr bwMode="auto">
            <a:xfrm>
              <a:off x="4966495" y="2771496"/>
              <a:ext cx="1842855" cy="99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nl-BE" altLang="fr-FR" dirty="0">
                  <a:solidFill>
                    <a:schemeClr val="bg1"/>
                  </a:solidFill>
                  <a:latin typeface="Avenir Roman"/>
                  <a:ea typeface="Avenir Roman"/>
                  <a:cs typeface="Avenir Roman"/>
                </a:rPr>
                <a:t>ORES Assets</a:t>
              </a:r>
              <a:endParaRPr lang="fr-FR" altLang="fr-FR" dirty="0">
                <a:solidFill>
                  <a:schemeClr val="bg1"/>
                </a:solidFill>
                <a:latin typeface="Avenir Roman"/>
                <a:ea typeface="Avenir Roman"/>
                <a:cs typeface="Avenir Roman"/>
              </a:endParaRPr>
            </a:p>
          </p:txBody>
        </p:sp>
      </p:grpSp>
      <p:sp>
        <p:nvSpPr>
          <p:cNvPr id="35" name="Rectangle 34"/>
          <p:cNvSpPr/>
          <p:nvPr/>
        </p:nvSpPr>
        <p:spPr>
          <a:xfrm>
            <a:off x="5859989" y="1027787"/>
            <a:ext cx="3352038" cy="1762021"/>
          </a:xfrm>
          <a:prstGeom prst="rect">
            <a:avLst/>
          </a:prstGeom>
        </p:spPr>
        <p:txBody>
          <a:bodyPr wrap="square">
            <a:spAutoFit/>
          </a:bodyPr>
          <a:lstStyle/>
          <a:p>
            <a:pPr fontAlgn="auto">
              <a:spcAft>
                <a:spcPts val="0"/>
              </a:spcAft>
              <a:defRPr/>
            </a:pPr>
            <a:r>
              <a:rPr lang="en-US" sz="1050" dirty="0">
                <a:solidFill>
                  <a:srgbClr val="34B4E4"/>
                </a:solidFill>
                <a:latin typeface="Arial" charset="0"/>
              </a:rPr>
              <a:t>ORES Assets - Distribution System Operator (DSO)</a:t>
            </a:r>
          </a:p>
          <a:p>
            <a:pPr marL="82550" indent="-82550" fontAlgn="auto">
              <a:spcAft>
                <a:spcPts val="0"/>
              </a:spcAft>
              <a:buFont typeface="Wingdings" pitchFamily="2" charset="2"/>
              <a:buChar char="§"/>
              <a:defRPr/>
            </a:pPr>
            <a:r>
              <a:rPr lang="en-US" sz="1000" b="0" dirty="0">
                <a:latin typeface="Arial" charset="0"/>
              </a:rPr>
              <a:t>Legal monopoly for the area covered by its network </a:t>
            </a:r>
            <a:r>
              <a:rPr lang="en-US" sz="900" b="0" dirty="0">
                <a:latin typeface="Arial" charset="0"/>
              </a:rPr>
              <a:t>(20 years maximum in the Walloon Region, renewal for 2023, procedure being </a:t>
            </a:r>
            <a:r>
              <a:rPr lang="en-US" sz="900" b="0" dirty="0" err="1">
                <a:latin typeface="Arial" charset="0"/>
              </a:rPr>
              <a:t>finalised</a:t>
            </a:r>
            <a:r>
              <a:rPr lang="en-US" sz="900" b="0" dirty="0">
                <a:latin typeface="Arial" charset="0"/>
              </a:rPr>
              <a:t>)</a:t>
            </a:r>
          </a:p>
          <a:p>
            <a:pPr marL="82550" indent="-82550">
              <a:buFont typeface="Wingdings" pitchFamily="2" charset="2"/>
              <a:buChar char="§"/>
              <a:defRPr/>
            </a:pPr>
            <a:r>
              <a:rPr lang="nl-BE" sz="1000" dirty="0">
                <a:latin typeface="Arial" charset="0"/>
              </a:rPr>
              <a:t>Legal status : </a:t>
            </a:r>
            <a:r>
              <a:rPr lang="en-US" sz="1000" dirty="0">
                <a:latin typeface="Arial" charset="0"/>
              </a:rPr>
              <a:t>company of public law</a:t>
            </a:r>
          </a:p>
          <a:p>
            <a:pPr marL="82550" indent="-82550" fontAlgn="auto">
              <a:spcAft>
                <a:spcPts val="0"/>
              </a:spcAft>
              <a:buFont typeface="Wingdings" pitchFamily="2" charset="2"/>
              <a:buChar char="§"/>
              <a:defRPr/>
            </a:pPr>
            <a:r>
              <a:rPr lang="en-US" sz="1000" b="0" dirty="0">
                <a:latin typeface="Arial" charset="0"/>
              </a:rPr>
              <a:t>Owner of the assets</a:t>
            </a:r>
          </a:p>
          <a:p>
            <a:pPr marL="82550" indent="-82550" fontAlgn="auto">
              <a:spcAft>
                <a:spcPts val="0"/>
              </a:spcAft>
              <a:buFont typeface="Wingdings" pitchFamily="2" charset="2"/>
              <a:buChar char="§"/>
              <a:defRPr/>
            </a:pPr>
            <a:r>
              <a:rPr lang="en-US" sz="1000" b="0" dirty="0">
                <a:latin typeface="Arial" charset="0"/>
              </a:rPr>
              <a:t>No employees</a:t>
            </a:r>
          </a:p>
          <a:p>
            <a:pPr marL="82550" indent="-82550" fontAlgn="auto">
              <a:spcAft>
                <a:spcPts val="0"/>
              </a:spcAft>
              <a:buFont typeface="Wingdings" pitchFamily="2" charset="2"/>
              <a:buChar char="§"/>
              <a:defRPr/>
            </a:pPr>
            <a:r>
              <a:rPr lang="en-US" sz="1000" dirty="0">
                <a:latin typeface="Arial" charset="0"/>
              </a:rPr>
              <a:t>A</a:t>
            </a:r>
            <a:r>
              <a:rPr lang="en-US" sz="1000" b="0" dirty="0">
                <a:latin typeface="Arial" charset="0"/>
              </a:rPr>
              <a:t>ctivities carried out are almost entirely regulated</a:t>
            </a:r>
          </a:p>
          <a:p>
            <a:pPr marL="82550" indent="-82550" fontAlgn="auto">
              <a:spcAft>
                <a:spcPts val="0"/>
              </a:spcAft>
              <a:buFont typeface="Wingdings" pitchFamily="2" charset="2"/>
              <a:buChar char="§"/>
              <a:defRPr/>
            </a:pPr>
            <a:r>
              <a:rPr lang="en-US" sz="1000" b="0" dirty="0">
                <a:latin typeface="Arial" charset="0"/>
              </a:rPr>
              <a:t>Intermunicipalities have </a:t>
            </a:r>
            <a:r>
              <a:rPr lang="en-US" sz="1000" dirty="0">
                <a:latin typeface="Arial" charset="0"/>
              </a:rPr>
              <a:t>lifetime statutory </a:t>
            </a:r>
            <a:r>
              <a:rPr lang="en-US" sz="1000" b="0" dirty="0">
                <a:latin typeface="Arial" charset="0"/>
              </a:rPr>
              <a:t>limited (2045), some municipalities have to confirm their participation for 2025 (157 have confirmed)</a:t>
            </a:r>
          </a:p>
        </p:txBody>
      </p:sp>
      <p:sp>
        <p:nvSpPr>
          <p:cNvPr id="38" name="Rounded Rectangle 83"/>
          <p:cNvSpPr/>
          <p:nvPr/>
        </p:nvSpPr>
        <p:spPr>
          <a:xfrm>
            <a:off x="2434411" y="2811617"/>
            <a:ext cx="2446339" cy="424458"/>
          </a:xfrm>
          <a:prstGeom prst="roundRect">
            <a:avLst/>
          </a:prstGeom>
          <a:solidFill>
            <a:srgbClr val="EEEEEE"/>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050" dirty="0">
                <a:solidFill>
                  <a:srgbClr val="34B4E4"/>
                </a:solidFill>
              </a:rPr>
              <a:t>ORES</a:t>
            </a:r>
            <a:endParaRPr lang="en-US" sz="1050" dirty="0">
              <a:solidFill>
                <a:srgbClr val="34B4E4"/>
              </a:solidFill>
            </a:endParaRPr>
          </a:p>
        </p:txBody>
      </p:sp>
      <p:sp>
        <p:nvSpPr>
          <p:cNvPr id="40" name="Accolade fermante 39"/>
          <p:cNvSpPr/>
          <p:nvPr/>
        </p:nvSpPr>
        <p:spPr>
          <a:xfrm>
            <a:off x="5744059" y="1256951"/>
            <a:ext cx="169899" cy="1483795"/>
          </a:xfrm>
          <a:prstGeom prst="rightBrace">
            <a:avLst/>
          </a:prstGeom>
          <a:no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sp>
        <p:nvSpPr>
          <p:cNvPr id="47" name="Rectangle 46">
            <a:extLst>
              <a:ext uri="{FF2B5EF4-FFF2-40B4-BE49-F238E27FC236}">
                <a16:creationId xmlns:a16="http://schemas.microsoft.com/office/drawing/2014/main" id="{9C3AF4F8-083F-4B93-9374-9DC15A65DF30}"/>
              </a:ext>
            </a:extLst>
          </p:cNvPr>
          <p:cNvSpPr/>
          <p:nvPr/>
        </p:nvSpPr>
        <p:spPr>
          <a:xfrm>
            <a:off x="2366277" y="2452238"/>
            <a:ext cx="1152128" cy="389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rgbClr val="00B0F0"/>
                </a:solidFill>
              </a:rPr>
              <a:t>99.72 %</a:t>
            </a:r>
            <a:endParaRPr lang="en-US" sz="1400" dirty="0">
              <a:solidFill>
                <a:srgbClr val="00B0F0"/>
              </a:solidFill>
            </a:endParaRPr>
          </a:p>
        </p:txBody>
      </p:sp>
      <p:sp>
        <p:nvSpPr>
          <p:cNvPr id="49" name="Rectangle 48">
            <a:extLst>
              <a:ext uri="{FF2B5EF4-FFF2-40B4-BE49-F238E27FC236}">
                <a16:creationId xmlns:a16="http://schemas.microsoft.com/office/drawing/2014/main" id="{3E4B075A-CFC0-4333-A471-AAC459EC92E7}"/>
              </a:ext>
            </a:extLst>
          </p:cNvPr>
          <p:cNvSpPr/>
          <p:nvPr/>
        </p:nvSpPr>
        <p:spPr>
          <a:xfrm>
            <a:off x="-100763" y="2937073"/>
            <a:ext cx="1152128" cy="389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rgbClr val="FFC000"/>
                </a:solidFill>
              </a:rPr>
              <a:t>7 %</a:t>
            </a:r>
            <a:endParaRPr lang="en-US" sz="1400" dirty="0">
              <a:solidFill>
                <a:srgbClr val="FFC000"/>
              </a:solidFill>
            </a:endParaRPr>
          </a:p>
        </p:txBody>
      </p:sp>
      <p:sp>
        <p:nvSpPr>
          <p:cNvPr id="50" name="Rectangle 49">
            <a:extLst>
              <a:ext uri="{FF2B5EF4-FFF2-40B4-BE49-F238E27FC236}">
                <a16:creationId xmlns:a16="http://schemas.microsoft.com/office/drawing/2014/main" id="{A549344A-F9A1-4941-8A87-52E23B77600C}"/>
              </a:ext>
            </a:extLst>
          </p:cNvPr>
          <p:cNvSpPr/>
          <p:nvPr/>
        </p:nvSpPr>
        <p:spPr>
          <a:xfrm>
            <a:off x="5923236" y="2735151"/>
            <a:ext cx="2378302" cy="715581"/>
          </a:xfrm>
          <a:prstGeom prst="rect">
            <a:avLst/>
          </a:prstGeom>
        </p:spPr>
        <p:txBody>
          <a:bodyPr wrap="square">
            <a:spAutoFit/>
          </a:bodyPr>
          <a:lstStyle/>
          <a:p>
            <a:pPr fontAlgn="auto">
              <a:spcAft>
                <a:spcPts val="0"/>
              </a:spcAft>
              <a:defRPr/>
            </a:pPr>
            <a:r>
              <a:rPr lang="en-US" sz="1050" dirty="0">
                <a:solidFill>
                  <a:srgbClr val="34B4E4"/>
                </a:solidFill>
                <a:latin typeface="Arial" charset="0"/>
              </a:rPr>
              <a:t>ORES - Operational Management</a:t>
            </a:r>
          </a:p>
          <a:p>
            <a:pPr marL="82550" indent="-82550" fontAlgn="auto">
              <a:spcAft>
                <a:spcPts val="0"/>
              </a:spcAft>
              <a:buFont typeface="Wingdings" pitchFamily="2" charset="2"/>
              <a:buChar char="§"/>
              <a:defRPr/>
            </a:pPr>
            <a:r>
              <a:rPr lang="en-US" sz="1000" b="0" dirty="0">
                <a:latin typeface="Arial" charset="0"/>
              </a:rPr>
              <a:t>No assets</a:t>
            </a:r>
          </a:p>
          <a:p>
            <a:pPr marL="82550" indent="-82550" fontAlgn="auto">
              <a:spcAft>
                <a:spcPts val="0"/>
              </a:spcAft>
              <a:buFont typeface="Wingdings" pitchFamily="2" charset="2"/>
              <a:buChar char="§"/>
              <a:defRPr/>
            </a:pPr>
            <a:r>
              <a:rPr lang="en-US" sz="1000" b="0" dirty="0">
                <a:latin typeface="Arial" charset="0"/>
              </a:rPr>
              <a:t>Main employer of the Group</a:t>
            </a:r>
          </a:p>
          <a:p>
            <a:pPr marL="82550" indent="-82550" fontAlgn="auto">
              <a:spcAft>
                <a:spcPts val="0"/>
              </a:spcAft>
              <a:buFont typeface="Wingdings" pitchFamily="2" charset="2"/>
              <a:buChar char="§"/>
              <a:defRPr/>
            </a:pPr>
            <a:r>
              <a:rPr lang="en-US" sz="1000" b="0" dirty="0">
                <a:latin typeface="Arial" charset="0"/>
              </a:rPr>
              <a:t>All operations at cost price</a:t>
            </a:r>
          </a:p>
        </p:txBody>
      </p:sp>
      <p:sp>
        <p:nvSpPr>
          <p:cNvPr id="51" name="Rectangle 50">
            <a:extLst>
              <a:ext uri="{FF2B5EF4-FFF2-40B4-BE49-F238E27FC236}">
                <a16:creationId xmlns:a16="http://schemas.microsoft.com/office/drawing/2014/main" id="{327CECEE-A04A-4DE5-A159-903D667D16E6}"/>
              </a:ext>
            </a:extLst>
          </p:cNvPr>
          <p:cNvSpPr/>
          <p:nvPr/>
        </p:nvSpPr>
        <p:spPr>
          <a:xfrm>
            <a:off x="1287846" y="4124922"/>
            <a:ext cx="2073176" cy="561692"/>
          </a:xfrm>
          <a:prstGeom prst="rect">
            <a:avLst/>
          </a:prstGeom>
        </p:spPr>
        <p:txBody>
          <a:bodyPr wrap="square">
            <a:spAutoFit/>
          </a:bodyPr>
          <a:lstStyle/>
          <a:p>
            <a:pPr fontAlgn="auto">
              <a:spcAft>
                <a:spcPts val="0"/>
              </a:spcAft>
              <a:defRPr/>
            </a:pPr>
            <a:r>
              <a:rPr lang="en-US" sz="1050" dirty="0">
                <a:solidFill>
                  <a:srgbClr val="34B4E4"/>
                </a:solidFill>
                <a:latin typeface="Arial" charset="0"/>
              </a:rPr>
              <a:t>Contact Center</a:t>
            </a:r>
          </a:p>
          <a:p>
            <a:pPr marL="171450" indent="-171450" fontAlgn="auto">
              <a:spcAft>
                <a:spcPts val="0"/>
              </a:spcAft>
              <a:buFont typeface="Arial" panose="020B0604020202020204" pitchFamily="34" charset="0"/>
              <a:buChar char="•"/>
              <a:defRPr/>
            </a:pPr>
            <a:r>
              <a:rPr lang="en-US" sz="1000" dirty="0"/>
              <a:t>Support customer service</a:t>
            </a:r>
          </a:p>
          <a:p>
            <a:pPr marL="171450" indent="-171450" fontAlgn="auto">
              <a:spcAft>
                <a:spcPts val="0"/>
              </a:spcAft>
              <a:buFont typeface="Arial" panose="020B0604020202020204" pitchFamily="34" charset="0"/>
              <a:buChar char="•"/>
              <a:defRPr/>
            </a:pPr>
            <a:r>
              <a:rPr lang="en-US" sz="1000" dirty="0">
                <a:solidFill>
                  <a:schemeClr val="tx2"/>
                </a:solidFill>
              </a:rPr>
              <a:t>All operations at cost price</a:t>
            </a:r>
          </a:p>
        </p:txBody>
      </p:sp>
      <p:sp>
        <p:nvSpPr>
          <p:cNvPr id="52" name="Rectangle 51">
            <a:extLst>
              <a:ext uri="{FF2B5EF4-FFF2-40B4-BE49-F238E27FC236}">
                <a16:creationId xmlns:a16="http://schemas.microsoft.com/office/drawing/2014/main" id="{A5D1E3FC-E296-46AF-B266-3CE45DBB2D30}"/>
              </a:ext>
            </a:extLst>
          </p:cNvPr>
          <p:cNvSpPr/>
          <p:nvPr/>
        </p:nvSpPr>
        <p:spPr>
          <a:xfrm>
            <a:off x="4331598" y="4193617"/>
            <a:ext cx="4704898" cy="561692"/>
          </a:xfrm>
          <a:prstGeom prst="rect">
            <a:avLst/>
          </a:prstGeom>
        </p:spPr>
        <p:txBody>
          <a:bodyPr wrap="square">
            <a:spAutoFit/>
          </a:bodyPr>
          <a:lstStyle/>
          <a:p>
            <a:pPr>
              <a:defRPr/>
            </a:pPr>
            <a:r>
              <a:rPr lang="en-US" sz="1050" dirty="0">
                <a:solidFill>
                  <a:srgbClr val="34B4E4"/>
                </a:solidFill>
                <a:latin typeface="Arial" charset="0"/>
              </a:rPr>
              <a:t>Federal Clearing House </a:t>
            </a:r>
          </a:p>
          <a:p>
            <a:pPr marL="171450" indent="-171450" fontAlgn="auto">
              <a:spcAft>
                <a:spcPts val="0"/>
              </a:spcAft>
              <a:buFont typeface="Arial" panose="020B0604020202020204" pitchFamily="34" charset="0"/>
              <a:buChar char="•"/>
              <a:defRPr/>
            </a:pPr>
            <a:r>
              <a:rPr lang="en-US" sz="1000" dirty="0"/>
              <a:t>Application that supports the market model and the market processes </a:t>
            </a:r>
          </a:p>
          <a:p>
            <a:pPr marL="171450" indent="-171450" fontAlgn="auto">
              <a:spcAft>
                <a:spcPts val="0"/>
              </a:spcAft>
              <a:buFont typeface="Arial" panose="020B0604020202020204" pitchFamily="34" charset="0"/>
              <a:buChar char="•"/>
              <a:defRPr/>
            </a:pPr>
            <a:r>
              <a:rPr lang="en-US" sz="1000" dirty="0">
                <a:solidFill>
                  <a:schemeClr val="tx2"/>
                </a:solidFill>
              </a:rPr>
              <a:t>All operations at cost price</a:t>
            </a:r>
          </a:p>
        </p:txBody>
      </p:sp>
      <p:pic>
        <p:nvPicPr>
          <p:cNvPr id="26" name="Image 25">
            <a:extLst>
              <a:ext uri="{FF2B5EF4-FFF2-40B4-BE49-F238E27FC236}">
                <a16:creationId xmlns:a16="http://schemas.microsoft.com/office/drawing/2014/main" id="{363D1A2A-04C7-4BA5-8542-08569090D4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3177" y="832602"/>
            <a:ext cx="2172792" cy="74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47B927A-7344-4AAA-9551-903CF166552E}"/>
              </a:ext>
            </a:extLst>
          </p:cNvPr>
          <p:cNvSpPr/>
          <p:nvPr/>
        </p:nvSpPr>
        <p:spPr>
          <a:xfrm>
            <a:off x="1946114" y="911295"/>
            <a:ext cx="1386918" cy="584775"/>
          </a:xfrm>
          <a:prstGeom prst="rect">
            <a:avLst/>
          </a:prstGeom>
        </p:spPr>
        <p:txBody>
          <a:bodyPr wrap="none">
            <a:spAutoFit/>
          </a:bodyPr>
          <a:lstStyle/>
          <a:p>
            <a:pPr algn="ctr"/>
            <a:r>
              <a:rPr lang="en-US" altLang="fr-FR" sz="1600" b="1" dirty="0">
                <a:solidFill>
                  <a:schemeClr val="bg1"/>
                </a:solidFill>
                <a:latin typeface="Avenir Roman"/>
                <a:ea typeface="Avenir Black"/>
                <a:cs typeface="Avenir Black"/>
              </a:rPr>
              <a:t>Municipalities</a:t>
            </a:r>
          </a:p>
          <a:p>
            <a:pPr algn="ctr"/>
            <a:r>
              <a:rPr lang="en-US" altLang="fr-FR" sz="1600" b="1" dirty="0">
                <a:solidFill>
                  <a:schemeClr val="bg1"/>
                </a:solidFill>
                <a:latin typeface="Avenir Roman"/>
                <a:ea typeface="Avenir Black"/>
                <a:cs typeface="Avenir Black"/>
              </a:rPr>
              <a:t> (200 – 3.17%)</a:t>
            </a:r>
          </a:p>
        </p:txBody>
      </p:sp>
      <p:grpSp>
        <p:nvGrpSpPr>
          <p:cNvPr id="28" name="Groupe 27">
            <a:extLst>
              <a:ext uri="{FF2B5EF4-FFF2-40B4-BE49-F238E27FC236}">
                <a16:creationId xmlns:a16="http://schemas.microsoft.com/office/drawing/2014/main" id="{1A6CD4E3-AA1B-4DF9-A33E-B7EE5E93DEC4}"/>
              </a:ext>
            </a:extLst>
          </p:cNvPr>
          <p:cNvGrpSpPr/>
          <p:nvPr/>
        </p:nvGrpSpPr>
        <p:grpSpPr>
          <a:xfrm>
            <a:off x="3528511" y="838776"/>
            <a:ext cx="2086977" cy="765905"/>
            <a:chOff x="3507974" y="48575"/>
            <a:chExt cx="1944216" cy="1321699"/>
          </a:xfrm>
        </p:grpSpPr>
        <p:pic>
          <p:nvPicPr>
            <p:cNvPr id="29" name="Image 28">
              <a:extLst>
                <a:ext uri="{FF2B5EF4-FFF2-40B4-BE49-F238E27FC236}">
                  <a16:creationId xmlns:a16="http://schemas.microsoft.com/office/drawing/2014/main" id="{8897D130-2736-463B-BAE5-F834BDCE43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7974" y="48575"/>
              <a:ext cx="1944216" cy="132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ZoneTexte 7">
              <a:extLst>
                <a:ext uri="{FF2B5EF4-FFF2-40B4-BE49-F238E27FC236}">
                  <a16:creationId xmlns:a16="http://schemas.microsoft.com/office/drawing/2014/main" id="{B2005AC4-DA0E-407C-A044-BC64A1335317}"/>
                </a:ext>
              </a:extLst>
            </p:cNvPr>
            <p:cNvSpPr txBox="1">
              <a:spLocks noChangeArrowheads="1"/>
            </p:cNvSpPr>
            <p:nvPr/>
          </p:nvSpPr>
          <p:spPr bwMode="auto">
            <a:xfrm>
              <a:off x="3507974" y="217634"/>
              <a:ext cx="1944216" cy="100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fr-FR" sz="1600" b="1" dirty="0">
                  <a:solidFill>
                    <a:schemeClr val="bg1"/>
                  </a:solidFill>
                  <a:latin typeface="Avenir Roman"/>
                  <a:ea typeface="Avenir Black"/>
                  <a:cs typeface="Avenir Black"/>
                </a:rPr>
                <a:t>Intermunicipalities </a:t>
              </a:r>
            </a:p>
            <a:p>
              <a:pPr algn="ctr" eaLnBrk="1" hangingPunct="1"/>
              <a:r>
                <a:rPr lang="en-US" altLang="fr-FR" sz="1600" b="1" dirty="0">
                  <a:solidFill>
                    <a:schemeClr val="bg1"/>
                  </a:solidFill>
                  <a:latin typeface="Avenir Roman"/>
                  <a:ea typeface="Avenir Black"/>
                  <a:cs typeface="Avenir Black"/>
                </a:rPr>
                <a:t>(8 – 96.83%)</a:t>
              </a:r>
              <a:endParaRPr lang="en-US" altLang="fr-FR" sz="1600" b="1" dirty="0">
                <a:solidFill>
                  <a:schemeClr val="bg1"/>
                </a:solidFill>
                <a:latin typeface="Avenir Black"/>
                <a:ea typeface="Avenir Black"/>
                <a:cs typeface="Avenir Black"/>
              </a:endParaRPr>
            </a:p>
          </p:txBody>
        </p:sp>
      </p:grpSp>
      <p:sp>
        <p:nvSpPr>
          <p:cNvPr id="41" name="Rectangle 40">
            <a:extLst>
              <a:ext uri="{FF2B5EF4-FFF2-40B4-BE49-F238E27FC236}">
                <a16:creationId xmlns:a16="http://schemas.microsoft.com/office/drawing/2014/main" id="{0DF60F0D-7AA3-4B3F-B982-2B337A7E4B5E}"/>
              </a:ext>
            </a:extLst>
          </p:cNvPr>
          <p:cNvSpPr/>
          <p:nvPr/>
        </p:nvSpPr>
        <p:spPr>
          <a:xfrm>
            <a:off x="1158119" y="2419227"/>
            <a:ext cx="1152128" cy="284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rgbClr val="FFC000"/>
                </a:solidFill>
              </a:rPr>
              <a:t>0.28 %</a:t>
            </a:r>
            <a:endParaRPr lang="en-US" sz="1400" dirty="0">
              <a:solidFill>
                <a:srgbClr val="FFC000"/>
              </a:solidFill>
            </a:endParaRPr>
          </a:p>
        </p:txBody>
      </p:sp>
      <p:sp>
        <p:nvSpPr>
          <p:cNvPr id="42" name="Accolade fermante 41">
            <a:extLst>
              <a:ext uri="{FF2B5EF4-FFF2-40B4-BE49-F238E27FC236}">
                <a16:creationId xmlns:a16="http://schemas.microsoft.com/office/drawing/2014/main" id="{0B1EDAA4-73E1-4880-9EE6-3E77834F77E5}"/>
              </a:ext>
            </a:extLst>
          </p:cNvPr>
          <p:cNvSpPr/>
          <p:nvPr/>
        </p:nvSpPr>
        <p:spPr>
          <a:xfrm>
            <a:off x="5748207" y="2817728"/>
            <a:ext cx="223212" cy="597516"/>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ectangle 54">
            <a:extLst>
              <a:ext uri="{FF2B5EF4-FFF2-40B4-BE49-F238E27FC236}">
                <a16:creationId xmlns:a16="http://schemas.microsoft.com/office/drawing/2014/main" id="{5E076E78-C0D0-4E88-8E8F-327B4D04AD08}"/>
              </a:ext>
            </a:extLst>
          </p:cNvPr>
          <p:cNvSpPr/>
          <p:nvPr/>
        </p:nvSpPr>
        <p:spPr>
          <a:xfrm>
            <a:off x="893542" y="2905852"/>
            <a:ext cx="801446" cy="420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rgbClr val="00B0F0"/>
                </a:solidFill>
              </a:rPr>
              <a:t>93 % </a:t>
            </a:r>
            <a:endParaRPr lang="en-US" sz="1400" dirty="0">
              <a:solidFill>
                <a:srgbClr val="00B0F0"/>
              </a:solidFill>
            </a:endParaRPr>
          </a:p>
        </p:txBody>
      </p:sp>
      <p:cxnSp>
        <p:nvCxnSpPr>
          <p:cNvPr id="18" name="Connecteur droit avec flèche 17">
            <a:extLst>
              <a:ext uri="{FF2B5EF4-FFF2-40B4-BE49-F238E27FC236}">
                <a16:creationId xmlns:a16="http://schemas.microsoft.com/office/drawing/2014/main" id="{082C55F2-FD4B-4FA3-AC92-A50FD0B50311}"/>
              </a:ext>
            </a:extLst>
          </p:cNvPr>
          <p:cNvCxnSpPr/>
          <p:nvPr/>
        </p:nvCxnSpPr>
        <p:spPr>
          <a:xfrm>
            <a:off x="3387701" y="1384964"/>
            <a:ext cx="0" cy="33628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6" name="Connecteur droit avec flèche 55">
            <a:extLst>
              <a:ext uri="{FF2B5EF4-FFF2-40B4-BE49-F238E27FC236}">
                <a16:creationId xmlns:a16="http://schemas.microsoft.com/office/drawing/2014/main" id="{65484C46-1345-4419-8712-D82AE0910E76}"/>
              </a:ext>
            </a:extLst>
          </p:cNvPr>
          <p:cNvCxnSpPr/>
          <p:nvPr/>
        </p:nvCxnSpPr>
        <p:spPr>
          <a:xfrm>
            <a:off x="3803459" y="1384963"/>
            <a:ext cx="0" cy="33628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0" name="Connecteur : en angle 19">
            <a:extLst>
              <a:ext uri="{FF2B5EF4-FFF2-40B4-BE49-F238E27FC236}">
                <a16:creationId xmlns:a16="http://schemas.microsoft.com/office/drawing/2014/main" id="{F081B636-CB7E-4979-8F70-D810F2185FBF}"/>
              </a:ext>
            </a:extLst>
          </p:cNvPr>
          <p:cNvCxnSpPr>
            <a:cxnSpLocks/>
            <a:endCxn id="38" idx="1"/>
          </p:cNvCxnSpPr>
          <p:nvPr/>
        </p:nvCxnSpPr>
        <p:spPr>
          <a:xfrm rot="16200000" flipH="1">
            <a:off x="1856184" y="2445619"/>
            <a:ext cx="757762" cy="398691"/>
          </a:xfrm>
          <a:prstGeom prst="bentConnector2">
            <a:avLst/>
          </a:prstGeom>
          <a:ln w="3810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68" name="Connecteur droit avec flèche 67">
            <a:extLst>
              <a:ext uri="{FF2B5EF4-FFF2-40B4-BE49-F238E27FC236}">
                <a16:creationId xmlns:a16="http://schemas.microsoft.com/office/drawing/2014/main" id="{AE0DD31D-6A6E-4958-8FA5-178E20F5F385}"/>
              </a:ext>
            </a:extLst>
          </p:cNvPr>
          <p:cNvCxnSpPr>
            <a:cxnSpLocks/>
          </p:cNvCxnSpPr>
          <p:nvPr/>
        </p:nvCxnSpPr>
        <p:spPr>
          <a:xfrm>
            <a:off x="3461899" y="2539706"/>
            <a:ext cx="476" cy="231237"/>
          </a:xfrm>
          <a:prstGeom prst="straightConnector1">
            <a:avLst/>
          </a:prstGeom>
          <a:ln w="38100">
            <a:solidFill>
              <a:srgbClr val="34B4E4"/>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eur : en angle 71">
            <a:extLst>
              <a:ext uri="{FF2B5EF4-FFF2-40B4-BE49-F238E27FC236}">
                <a16:creationId xmlns:a16="http://schemas.microsoft.com/office/drawing/2014/main" id="{E04FFD72-9978-48BD-8675-077FF41AFE21}"/>
              </a:ext>
            </a:extLst>
          </p:cNvPr>
          <p:cNvCxnSpPr>
            <a:cxnSpLocks/>
          </p:cNvCxnSpPr>
          <p:nvPr/>
        </p:nvCxnSpPr>
        <p:spPr>
          <a:xfrm rot="5400000">
            <a:off x="1413664" y="2519924"/>
            <a:ext cx="1191985" cy="733277"/>
          </a:xfrm>
          <a:prstGeom prst="bentConnector3">
            <a:avLst>
              <a:gd name="adj1" fmla="val 34979"/>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AE697C93-39F3-4990-A42B-77DED29D77B7}"/>
              </a:ext>
            </a:extLst>
          </p:cNvPr>
          <p:cNvSpPr/>
          <p:nvPr/>
        </p:nvSpPr>
        <p:spPr>
          <a:xfrm>
            <a:off x="5437035" y="3362822"/>
            <a:ext cx="1152128" cy="389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rgbClr val="00B0F0"/>
                </a:solidFill>
              </a:rPr>
              <a:t>17 %</a:t>
            </a:r>
            <a:endParaRPr lang="en-US" sz="1400" dirty="0">
              <a:solidFill>
                <a:srgbClr val="00B0F0"/>
              </a:solidFill>
            </a:endParaRPr>
          </a:p>
        </p:txBody>
      </p:sp>
      <p:sp>
        <p:nvSpPr>
          <p:cNvPr id="87" name="Ellipse 86">
            <a:extLst>
              <a:ext uri="{FF2B5EF4-FFF2-40B4-BE49-F238E27FC236}">
                <a16:creationId xmlns:a16="http://schemas.microsoft.com/office/drawing/2014/main" id="{C3BB7382-5C7B-447E-808D-EDAD4E83132D}"/>
              </a:ext>
            </a:extLst>
          </p:cNvPr>
          <p:cNvSpPr/>
          <p:nvPr/>
        </p:nvSpPr>
        <p:spPr>
          <a:xfrm>
            <a:off x="4263344" y="3682505"/>
            <a:ext cx="1638103" cy="50286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Atrias</a:t>
            </a:r>
            <a:endParaRPr lang="en-GB" dirty="0"/>
          </a:p>
        </p:txBody>
      </p:sp>
      <p:sp>
        <p:nvSpPr>
          <p:cNvPr id="88" name="Ellipse 87">
            <a:extLst>
              <a:ext uri="{FF2B5EF4-FFF2-40B4-BE49-F238E27FC236}">
                <a16:creationId xmlns:a16="http://schemas.microsoft.com/office/drawing/2014/main" id="{F8690391-93C8-436E-A9C9-E20A43B89149}"/>
              </a:ext>
            </a:extLst>
          </p:cNvPr>
          <p:cNvSpPr/>
          <p:nvPr/>
        </p:nvSpPr>
        <p:spPr>
          <a:xfrm>
            <a:off x="1556351" y="3401900"/>
            <a:ext cx="1804671" cy="702377"/>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Comnexio</a:t>
            </a:r>
            <a:endParaRPr lang="en-GB" dirty="0"/>
          </a:p>
        </p:txBody>
      </p:sp>
      <p:cxnSp>
        <p:nvCxnSpPr>
          <p:cNvPr id="90" name="Connecteur : en angle 89">
            <a:extLst>
              <a:ext uri="{FF2B5EF4-FFF2-40B4-BE49-F238E27FC236}">
                <a16:creationId xmlns:a16="http://schemas.microsoft.com/office/drawing/2014/main" id="{A76A1153-6596-4407-A2A9-DA28C2DCE5AA}"/>
              </a:ext>
            </a:extLst>
          </p:cNvPr>
          <p:cNvCxnSpPr>
            <a:cxnSpLocks/>
          </p:cNvCxnSpPr>
          <p:nvPr/>
        </p:nvCxnSpPr>
        <p:spPr>
          <a:xfrm rot="16200000" flipH="1">
            <a:off x="4570567" y="2657372"/>
            <a:ext cx="1483794" cy="639625"/>
          </a:xfrm>
          <a:prstGeom prst="bentConnector3">
            <a:avLst>
              <a:gd name="adj1" fmla="val 5612"/>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3" name="Groupe 32">
            <a:extLst>
              <a:ext uri="{FF2B5EF4-FFF2-40B4-BE49-F238E27FC236}">
                <a16:creationId xmlns:a16="http://schemas.microsoft.com/office/drawing/2014/main" id="{355A8AE2-1E9C-4C7F-B4AC-26B5ED32C35F}"/>
              </a:ext>
            </a:extLst>
          </p:cNvPr>
          <p:cNvGrpSpPr/>
          <p:nvPr/>
        </p:nvGrpSpPr>
        <p:grpSpPr>
          <a:xfrm>
            <a:off x="81768" y="1813741"/>
            <a:ext cx="2086977" cy="765905"/>
            <a:chOff x="3507974" y="48575"/>
            <a:chExt cx="1944216" cy="1321699"/>
          </a:xfrm>
        </p:grpSpPr>
        <p:pic>
          <p:nvPicPr>
            <p:cNvPr id="34" name="Image 33">
              <a:extLst>
                <a:ext uri="{FF2B5EF4-FFF2-40B4-BE49-F238E27FC236}">
                  <a16:creationId xmlns:a16="http://schemas.microsoft.com/office/drawing/2014/main" id="{A15E5954-B107-439B-BFB2-A35225FE14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7974" y="48575"/>
              <a:ext cx="1944216" cy="132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7">
              <a:extLst>
                <a:ext uri="{FF2B5EF4-FFF2-40B4-BE49-F238E27FC236}">
                  <a16:creationId xmlns:a16="http://schemas.microsoft.com/office/drawing/2014/main" id="{36C24343-9CF9-451C-9A53-6372372DD92A}"/>
                </a:ext>
              </a:extLst>
            </p:cNvPr>
            <p:cNvSpPr txBox="1">
              <a:spLocks noChangeArrowheads="1"/>
            </p:cNvSpPr>
            <p:nvPr/>
          </p:nvSpPr>
          <p:spPr bwMode="auto">
            <a:xfrm>
              <a:off x="3507974" y="217634"/>
              <a:ext cx="1944216" cy="100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fr-FR" sz="1600" b="1" dirty="0">
                  <a:solidFill>
                    <a:schemeClr val="bg1"/>
                  </a:solidFill>
                  <a:latin typeface="Avenir Roman"/>
                  <a:ea typeface="Avenir Black"/>
                  <a:cs typeface="Avenir Black"/>
                </a:rPr>
                <a:t>Intermunicipalities </a:t>
              </a:r>
            </a:p>
            <a:p>
              <a:pPr algn="ctr" eaLnBrk="1" hangingPunct="1"/>
              <a:r>
                <a:rPr lang="en-US" altLang="fr-FR" sz="1600" b="1" dirty="0">
                  <a:solidFill>
                    <a:schemeClr val="bg1"/>
                  </a:solidFill>
                  <a:latin typeface="Avenir Roman"/>
                  <a:ea typeface="Avenir Black"/>
                  <a:cs typeface="Avenir Black"/>
                </a:rPr>
                <a:t>(7)</a:t>
              </a:r>
              <a:endParaRPr lang="en-US" altLang="fr-FR" sz="1600" b="1" dirty="0">
                <a:solidFill>
                  <a:schemeClr val="bg1"/>
                </a:solidFill>
                <a:latin typeface="Avenir Black"/>
                <a:ea typeface="Avenir Black"/>
                <a:cs typeface="Avenir Black"/>
              </a:endParaRPr>
            </a:p>
          </p:txBody>
        </p:sp>
      </p:grpSp>
      <p:cxnSp>
        <p:nvCxnSpPr>
          <p:cNvPr id="37" name="Connecteur : en angle 36">
            <a:extLst>
              <a:ext uri="{FF2B5EF4-FFF2-40B4-BE49-F238E27FC236}">
                <a16:creationId xmlns:a16="http://schemas.microsoft.com/office/drawing/2014/main" id="{701AF4A9-4C68-408C-AC9D-B458C5F36E1F}"/>
              </a:ext>
            </a:extLst>
          </p:cNvPr>
          <p:cNvCxnSpPr>
            <a:cxnSpLocks/>
          </p:cNvCxnSpPr>
          <p:nvPr/>
        </p:nvCxnSpPr>
        <p:spPr>
          <a:xfrm rot="16200000" flipH="1">
            <a:off x="444986" y="2876553"/>
            <a:ext cx="1400198" cy="726499"/>
          </a:xfrm>
          <a:prstGeom prst="bentConnector3">
            <a:avLst>
              <a:gd name="adj1" fmla="val 66853"/>
            </a:avLst>
          </a:prstGeom>
          <a:ln w="38100">
            <a:solidFill>
              <a:srgbClr val="FFC000"/>
            </a:solidFill>
            <a:tailEnd type="triangle"/>
          </a:ln>
        </p:spPr>
        <p:style>
          <a:lnRef idx="1">
            <a:schemeClr val="accent2"/>
          </a:lnRef>
          <a:fillRef idx="0">
            <a:schemeClr val="accent2"/>
          </a:fillRef>
          <a:effectRef idx="0">
            <a:schemeClr val="accent2"/>
          </a:effectRef>
          <a:fontRef idx="minor">
            <a:schemeClr val="tx1"/>
          </a:fontRef>
        </p:style>
      </p:cxnSp>
      <p:pic>
        <p:nvPicPr>
          <p:cNvPr id="1026" name="Picture 2">
            <a:extLst>
              <a:ext uri="{FF2B5EF4-FFF2-40B4-BE49-F238E27FC236}">
                <a16:creationId xmlns:a16="http://schemas.microsoft.com/office/drawing/2014/main" id="{5169959A-15A3-49C5-8A1A-36E0ADFD13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0051" y="2801620"/>
            <a:ext cx="1947667" cy="47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79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518559699"/>
              </p:ext>
            </p:extLst>
          </p:nvPr>
        </p:nvGraphicFramePr>
        <p:xfrm>
          <a:off x="467942" y="1053876"/>
          <a:ext cx="8208116" cy="3823692"/>
        </p:xfrm>
        <a:graphic>
          <a:graphicData uri="http://schemas.openxmlformats.org/drawingml/2006/table">
            <a:tbl>
              <a:tblPr firstRow="1" bandRow="1">
                <a:tableStyleId>{5C22544A-7EE6-4342-B048-85BDC9FD1C3A}</a:tableStyleId>
              </a:tblPr>
              <a:tblGrid>
                <a:gridCol w="2268116">
                  <a:extLst>
                    <a:ext uri="{9D8B030D-6E8A-4147-A177-3AD203B41FA5}">
                      <a16:colId xmlns:a16="http://schemas.microsoft.com/office/drawing/2014/main" val="20000"/>
                    </a:ext>
                  </a:extLst>
                </a:gridCol>
                <a:gridCol w="2952000">
                  <a:extLst>
                    <a:ext uri="{9D8B030D-6E8A-4147-A177-3AD203B41FA5}">
                      <a16:colId xmlns:a16="http://schemas.microsoft.com/office/drawing/2014/main" val="20001"/>
                    </a:ext>
                  </a:extLst>
                </a:gridCol>
                <a:gridCol w="2988000">
                  <a:extLst>
                    <a:ext uri="{9D8B030D-6E8A-4147-A177-3AD203B41FA5}">
                      <a16:colId xmlns:a16="http://schemas.microsoft.com/office/drawing/2014/main" val="20002"/>
                    </a:ext>
                  </a:extLst>
                </a:gridCol>
              </a:tblGrid>
              <a:tr h="294546">
                <a:tc>
                  <a:txBody>
                    <a:bodyPr/>
                    <a:lstStyle/>
                    <a:p>
                      <a:r>
                        <a:rPr lang="fr-BE" sz="1400" dirty="0"/>
                        <a:t>2021 figures</a:t>
                      </a:r>
                      <a:endParaRPr lang="en-US" sz="1400" dirty="0"/>
                    </a:p>
                  </a:txBody>
                  <a:tcPr>
                    <a:lnB w="12700" cap="flat" cmpd="sng" algn="ctr">
                      <a:solidFill>
                        <a:srgbClr val="34B4E4"/>
                      </a:solidFill>
                      <a:prstDash val="solid"/>
                      <a:round/>
                      <a:headEnd type="none" w="med" len="med"/>
                      <a:tailEnd type="none" w="med" len="med"/>
                    </a:lnB>
                  </a:tcPr>
                </a:tc>
                <a:tc>
                  <a:txBody>
                    <a:bodyPr/>
                    <a:lstStyle/>
                    <a:p>
                      <a:pPr algn="ctr"/>
                      <a:r>
                        <a:rPr lang="en-GB" sz="1800" noProof="0" dirty="0"/>
                        <a:t>ELECTRICITY</a:t>
                      </a:r>
                    </a:p>
                  </a:txBody>
                  <a:tcPr marL="91437" marR="91437" marT="45724" marB="45724">
                    <a:lnB w="12700" cap="flat" cmpd="sng" algn="ctr">
                      <a:solidFill>
                        <a:srgbClr val="34B4E4"/>
                      </a:solidFill>
                      <a:prstDash val="solid"/>
                      <a:round/>
                      <a:headEnd type="none" w="med" len="med"/>
                      <a:tailEnd type="none" w="med" len="med"/>
                    </a:lnB>
                  </a:tcPr>
                </a:tc>
                <a:tc>
                  <a:txBody>
                    <a:bodyPr/>
                    <a:lstStyle/>
                    <a:p>
                      <a:pPr algn="ctr"/>
                      <a:r>
                        <a:rPr lang="en-GB" sz="1800" noProof="0" dirty="0"/>
                        <a:t>NATURAL GAS</a:t>
                      </a:r>
                    </a:p>
                  </a:txBody>
                  <a:tcPr marL="91437" marR="91437" marT="45724" marB="45724">
                    <a:lnB w="12700" cap="flat" cmpd="sng" algn="ctr">
                      <a:solidFill>
                        <a:srgbClr val="34B4E4"/>
                      </a:solidFill>
                      <a:prstDash val="solid"/>
                      <a:round/>
                      <a:headEnd type="none" w="med" len="med"/>
                      <a:tailEnd type="none" w="med" len="med"/>
                    </a:lnB>
                  </a:tcPr>
                </a:tc>
                <a:extLst>
                  <a:ext uri="{0D108BD9-81ED-4DB2-BD59-A6C34878D82A}">
                    <a16:rowId xmlns:a16="http://schemas.microsoft.com/office/drawing/2014/main" val="10000"/>
                  </a:ext>
                </a:extLst>
              </a:tr>
              <a:tr h="245457">
                <a:tc>
                  <a:txBody>
                    <a:bodyPr/>
                    <a:lstStyle/>
                    <a:p>
                      <a:r>
                        <a:rPr lang="en-GB" sz="1400" b="1" noProof="0" dirty="0">
                          <a:latin typeface="Arial" panose="020B0604020202020204" pitchFamily="34" charset="0"/>
                          <a:cs typeface="Arial" panose="020B0604020202020204" pitchFamily="34" charset="0"/>
                        </a:rPr>
                        <a:t>Network length </a:t>
                      </a:r>
                    </a:p>
                    <a:p>
                      <a:r>
                        <a:rPr lang="en-GB" sz="1200" b="1" noProof="0" dirty="0">
                          <a:latin typeface="Arial" panose="020B0604020202020204" pitchFamily="34" charset="0"/>
                          <a:cs typeface="Arial" panose="020B0604020202020204" pitchFamily="34" charset="0"/>
                        </a:rPr>
                        <a:t>(km)</a:t>
                      </a:r>
                    </a:p>
                  </a:txBody>
                  <a:tcPr marL="91437" marR="91437" marT="45724" marB="45724" anchor="ct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BE" sz="1300" b="0" i="0" u="none" strike="noStrike" cap="none" normalizeH="0" baseline="0" noProof="0" dirty="0">
                          <a:ln>
                            <a:noFill/>
                          </a:ln>
                          <a:solidFill>
                            <a:schemeClr val="tx1"/>
                          </a:solidFill>
                          <a:effectLst/>
                          <a:latin typeface="+mn-lt"/>
                          <a:ea typeface="ＭＳ Ｐゴシック"/>
                          <a:cs typeface="Arial" panose="020B0604020202020204" pitchFamily="34" charset="0"/>
                        </a:rPr>
                        <a:t>52,058</a:t>
                      </a:r>
                    </a:p>
                  </a:txBody>
                  <a:tcPr marL="91437" marR="91437" marT="45724" marB="45724" anchor="ct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BE" sz="1300" b="0" i="0" u="none" strike="noStrike" cap="none" normalizeH="0" baseline="0" noProof="0" dirty="0">
                          <a:ln>
                            <a:noFill/>
                          </a:ln>
                          <a:solidFill>
                            <a:schemeClr val="tx1"/>
                          </a:solidFill>
                          <a:effectLst/>
                          <a:latin typeface="+mn-lt"/>
                          <a:ea typeface="ＭＳ Ｐゴシック"/>
                          <a:cs typeface="Arial" panose="020B0604020202020204" pitchFamily="34" charset="0"/>
                        </a:rPr>
                        <a:t>10,111</a:t>
                      </a:r>
                    </a:p>
                  </a:txBody>
                  <a:tcPr marL="91437" marR="91437" marT="45724" marB="45724" anchor="ct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extLst>
                  <a:ext uri="{0D108BD9-81ED-4DB2-BD59-A6C34878D82A}">
                    <a16:rowId xmlns:a16="http://schemas.microsoft.com/office/drawing/2014/main" val="10001"/>
                  </a:ext>
                </a:extLst>
              </a:tr>
              <a:tr h="401747">
                <a:tc>
                  <a:txBody>
                    <a:bodyPr/>
                    <a:lstStyle/>
                    <a:p>
                      <a:r>
                        <a:rPr lang="en-GB" sz="1400" b="1" baseline="0" noProof="0" dirty="0">
                          <a:latin typeface="Arial" panose="020B0604020202020204" pitchFamily="34" charset="0"/>
                          <a:cs typeface="Arial" panose="020B0604020202020204" pitchFamily="34" charset="0"/>
                        </a:rPr>
                        <a:t>Energy distribution </a:t>
                      </a:r>
                      <a:r>
                        <a:rPr lang="en-GB" sz="1200" b="1" baseline="0" noProof="0" dirty="0">
                          <a:latin typeface="Arial" panose="020B0604020202020204" pitchFamily="34" charset="0"/>
                          <a:cs typeface="Arial" panose="020B0604020202020204" pitchFamily="34" charset="0"/>
                        </a:rPr>
                        <a:t>(MWh)</a:t>
                      </a:r>
                      <a:endParaRPr lang="en-GB" sz="1200" b="1" noProof="0" dirty="0">
                        <a:latin typeface="Arial" panose="020B0604020202020204" pitchFamily="34" charset="0"/>
                        <a:cs typeface="Arial" panose="020B0604020202020204" pitchFamily="34" charset="0"/>
                      </a:endParaRPr>
                    </a:p>
                  </a:txBody>
                  <a:tcPr marL="91437" marR="91437" marT="45724" marB="45724" anchor="ct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algn="r"/>
                      <a:r>
                        <a:rPr lang="fr-BE" sz="1300" b="0" dirty="0">
                          <a:latin typeface="+mn-lt"/>
                        </a:rPr>
                        <a:t>12,032,198</a:t>
                      </a:r>
                      <a:endParaRPr lang="en-US" sz="1300" b="0" dirty="0">
                        <a:latin typeface="+mn-lt"/>
                      </a:endParaRPr>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algn="r"/>
                      <a:r>
                        <a:rPr lang="fr-BE" sz="1300" b="0" dirty="0">
                          <a:latin typeface="+mn-lt"/>
                        </a:rPr>
                        <a:t>15,226,916</a:t>
                      </a:r>
                      <a:endParaRPr lang="en-US" sz="1300" b="0" dirty="0">
                        <a:latin typeface="+mn-lt"/>
                      </a:endParaRPr>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extLst>
                  <a:ext uri="{0D108BD9-81ED-4DB2-BD59-A6C34878D82A}">
                    <a16:rowId xmlns:a16="http://schemas.microsoft.com/office/drawing/2014/main" val="10002"/>
                  </a:ext>
                </a:extLst>
              </a:tr>
              <a:tr h="245457">
                <a:tc>
                  <a:txBody>
                    <a:bodyPr/>
                    <a:lstStyle/>
                    <a:p>
                      <a:r>
                        <a:rPr lang="en-GB" sz="1400" b="1" noProof="0" dirty="0">
                          <a:latin typeface="Arial" panose="020B0604020202020204" pitchFamily="34" charset="0"/>
                          <a:cs typeface="Arial" panose="020B0604020202020204" pitchFamily="34" charset="0"/>
                        </a:rPr>
                        <a:t>Access points</a:t>
                      </a:r>
                    </a:p>
                    <a:p>
                      <a:r>
                        <a:rPr lang="en-GB" sz="1400" b="1" noProof="0" dirty="0">
                          <a:latin typeface="Arial" panose="020B0604020202020204" pitchFamily="34" charset="0"/>
                          <a:cs typeface="Arial" panose="020B0604020202020204" pitchFamily="34" charset="0"/>
                        </a:rPr>
                        <a:t>(actives ones)</a:t>
                      </a:r>
                    </a:p>
                  </a:txBody>
                  <a:tcPr marL="91437" marR="91437" marT="45724" marB="45724" anchor="ct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algn="r"/>
                      <a:r>
                        <a:rPr lang="fr-BE" sz="1300" b="0" dirty="0">
                          <a:latin typeface="+mn-lt"/>
                        </a:rPr>
                        <a:t>1,392,186</a:t>
                      </a:r>
                      <a:endParaRPr lang="en-US" sz="1300" b="0" dirty="0">
                        <a:latin typeface="+mn-lt"/>
                      </a:endParaRPr>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algn="r"/>
                      <a:r>
                        <a:rPr lang="fr-BE" sz="1300" b="0" dirty="0">
                          <a:latin typeface="+mn-lt"/>
                        </a:rPr>
                        <a:t>522,365</a:t>
                      </a:r>
                      <a:endParaRPr lang="en-US" sz="1300" b="0" dirty="0">
                        <a:latin typeface="+mn-lt"/>
                      </a:endParaRPr>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extLst>
                  <a:ext uri="{0D108BD9-81ED-4DB2-BD59-A6C34878D82A}">
                    <a16:rowId xmlns:a16="http://schemas.microsoft.com/office/drawing/2014/main" val="10003"/>
                  </a:ext>
                </a:extLst>
              </a:tr>
              <a:tr h="306000">
                <a:tc>
                  <a:txBody>
                    <a:bodyPr/>
                    <a:lstStyle/>
                    <a:p>
                      <a:r>
                        <a:rPr lang="en-GB" sz="1400" b="1" noProof="0" dirty="0">
                          <a:latin typeface="Arial" panose="020B0604020202020204" pitchFamily="34" charset="0"/>
                          <a:cs typeface="Arial" panose="020B0604020202020204" pitchFamily="34" charset="0"/>
                        </a:rPr>
                        <a:t>RAB </a:t>
                      </a:r>
                      <a:r>
                        <a:rPr lang="en-GB" sz="1200" b="1" noProof="0" dirty="0">
                          <a:latin typeface="Arial" panose="020B0604020202020204" pitchFamily="34" charset="0"/>
                          <a:cs typeface="Arial" panose="020B0604020202020204" pitchFamily="34" charset="0"/>
                        </a:rPr>
                        <a:t>(€)</a:t>
                      </a:r>
                    </a:p>
                  </a:txBody>
                  <a:tcPr marL="91437" marR="91437" marT="45724" marB="45724" anchor="ct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algn="r"/>
                      <a:r>
                        <a:rPr lang="fr-BE" sz="1300" b="0" kern="1200" dirty="0">
                          <a:solidFill>
                            <a:schemeClr val="tx1"/>
                          </a:solidFill>
                          <a:latin typeface="+mn-lt"/>
                          <a:ea typeface="+mn-ea"/>
                          <a:cs typeface="+mn-cs"/>
                        </a:rPr>
                        <a:t>2,612,752,041.87</a:t>
                      </a:r>
                      <a:endParaRPr lang="en-US" sz="1300" b="0" kern="1200" dirty="0">
                        <a:solidFill>
                          <a:schemeClr val="tx1"/>
                        </a:solidFill>
                        <a:latin typeface="+mn-lt"/>
                        <a:ea typeface="+mn-ea"/>
                        <a:cs typeface="+mn-cs"/>
                      </a:endParaRPr>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algn="r"/>
                      <a:r>
                        <a:rPr lang="en-US" sz="1300" b="0" kern="1200" dirty="0">
                          <a:solidFill>
                            <a:schemeClr val="tx1"/>
                          </a:solidFill>
                          <a:latin typeface="+mn-lt"/>
                          <a:ea typeface="+mn-ea"/>
                          <a:cs typeface="+mn-cs"/>
                        </a:rPr>
                        <a:t>1,302,945,384.98</a:t>
                      </a:r>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extLst>
                  <a:ext uri="{0D108BD9-81ED-4DB2-BD59-A6C34878D82A}">
                    <a16:rowId xmlns:a16="http://schemas.microsoft.com/office/drawing/2014/main" val="10004"/>
                  </a:ext>
                </a:extLst>
              </a:tr>
              <a:tr h="1241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rPr>
                        <a:t>Geographical presence </a:t>
                      </a:r>
                    </a:p>
                  </a:txBody>
                  <a:tcPr marL="91437" marR="91437" marT="45724" marB="45724" anchor="ct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endParaRPr lang="en-US" dirty="0"/>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endParaRPr lang="en-US" dirty="0"/>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extLst>
                  <a:ext uri="{0D108BD9-81ED-4DB2-BD59-A6C34878D82A}">
                    <a16:rowId xmlns:a16="http://schemas.microsoft.com/office/drawing/2014/main" val="10005"/>
                  </a:ext>
                </a:extLst>
              </a:tr>
              <a:tr h="417271">
                <a:tc>
                  <a:txBody>
                    <a:bodyPr/>
                    <a:lstStyle/>
                    <a:p>
                      <a:r>
                        <a:rPr lang="en-GB" sz="1400" b="1" baseline="0" noProof="0" dirty="0">
                          <a:latin typeface="Arial" panose="020B0604020202020204" pitchFamily="34" charset="0"/>
                          <a:cs typeface="Arial" panose="020B0604020202020204" pitchFamily="34" charset="0"/>
                        </a:rPr>
                        <a:t>Street light installations</a:t>
                      </a:r>
                      <a:endParaRPr lang="en-GB" sz="1400" b="1" noProof="0" dirty="0">
                        <a:latin typeface="Arial" panose="020B0604020202020204" pitchFamily="34" charset="0"/>
                        <a:cs typeface="Arial" panose="020B0604020202020204" pitchFamily="34" charset="0"/>
                      </a:endParaRPr>
                    </a:p>
                  </a:txBody>
                  <a:tcPr marL="91437" marR="91437" marT="45724" marB="45724" anchor="ct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marL="0" algn="r" defTabSz="914400" rtl="0" eaLnBrk="1" latinLnBrk="0" hangingPunct="1"/>
                      <a:r>
                        <a:rPr lang="fr-BE" sz="1300" b="0" kern="1200" dirty="0">
                          <a:solidFill>
                            <a:schemeClr val="dk1"/>
                          </a:solidFill>
                          <a:latin typeface="+mn-lt"/>
                          <a:ea typeface="+mn-ea"/>
                          <a:cs typeface="+mn-cs"/>
                        </a:rPr>
                        <a:t>463,132</a:t>
                      </a:r>
                      <a:endParaRPr lang="en-US" sz="1300" b="0" kern="1200" dirty="0">
                        <a:solidFill>
                          <a:schemeClr val="dk1"/>
                        </a:solidFill>
                        <a:latin typeface="+mn-lt"/>
                        <a:ea typeface="+mn-ea"/>
                        <a:cs typeface="+mn-cs"/>
                      </a:endParaRPr>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endParaRPr lang="en-US" dirty="0"/>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3" name="Titre 2"/>
          <p:cNvSpPr>
            <a:spLocks noGrp="1"/>
          </p:cNvSpPr>
          <p:nvPr>
            <p:ph type="title"/>
          </p:nvPr>
        </p:nvSpPr>
        <p:spPr/>
        <p:txBody>
          <a:bodyPr/>
          <a:lstStyle/>
          <a:p>
            <a:r>
              <a:rPr lang="fr-BE" dirty="0"/>
              <a:t>ORES in a </a:t>
            </a:r>
            <a:r>
              <a:rPr lang="en-US" dirty="0"/>
              <a:t>nutshell</a:t>
            </a:r>
          </a:p>
        </p:txBody>
      </p:sp>
      <p:pic>
        <p:nvPicPr>
          <p:cNvPr id="2" name="Image 1">
            <a:extLst>
              <a:ext uri="{FF2B5EF4-FFF2-40B4-BE49-F238E27FC236}">
                <a16:creationId xmlns:a16="http://schemas.microsoft.com/office/drawing/2014/main" id="{A045791D-981B-4DC4-93CA-5EC8292182CA}"/>
              </a:ext>
            </a:extLst>
          </p:cNvPr>
          <p:cNvPicPr>
            <a:picLocks noChangeAspect="1"/>
          </p:cNvPicPr>
          <p:nvPr/>
        </p:nvPicPr>
        <p:blipFill>
          <a:blip r:embed="rId3"/>
          <a:stretch>
            <a:fillRect/>
          </a:stretch>
        </p:blipFill>
        <p:spPr>
          <a:xfrm>
            <a:off x="2771800" y="3291830"/>
            <a:ext cx="2808312" cy="1150946"/>
          </a:xfrm>
          <a:prstGeom prst="rect">
            <a:avLst/>
          </a:prstGeom>
        </p:spPr>
      </p:pic>
      <p:pic>
        <p:nvPicPr>
          <p:cNvPr id="5" name="Image 4">
            <a:extLst>
              <a:ext uri="{FF2B5EF4-FFF2-40B4-BE49-F238E27FC236}">
                <a16:creationId xmlns:a16="http://schemas.microsoft.com/office/drawing/2014/main" id="{838772AF-DB74-4EBB-9CC1-9ABB8DBD84DE}"/>
              </a:ext>
            </a:extLst>
          </p:cNvPr>
          <p:cNvPicPr>
            <a:picLocks noChangeAspect="1"/>
          </p:cNvPicPr>
          <p:nvPr/>
        </p:nvPicPr>
        <p:blipFill>
          <a:blip r:embed="rId4"/>
          <a:stretch>
            <a:fillRect/>
          </a:stretch>
        </p:blipFill>
        <p:spPr>
          <a:xfrm>
            <a:off x="5742218" y="3219822"/>
            <a:ext cx="2933840" cy="1222954"/>
          </a:xfrm>
          <a:prstGeom prst="rect">
            <a:avLst/>
          </a:prstGeom>
        </p:spPr>
      </p:pic>
    </p:spTree>
    <p:extLst>
      <p:ext uri="{BB962C8B-B14F-4D97-AF65-F5344CB8AC3E}">
        <p14:creationId xmlns:p14="http://schemas.microsoft.com/office/powerpoint/2010/main" val="3692929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A8EEC59-D683-45F6-B1D8-28811163F504}"/>
              </a:ext>
            </a:extLst>
          </p:cNvPr>
          <p:cNvSpPr>
            <a:spLocks noGrp="1"/>
          </p:cNvSpPr>
          <p:nvPr>
            <p:ph type="title"/>
          </p:nvPr>
        </p:nvSpPr>
        <p:spPr/>
        <p:txBody>
          <a:bodyPr/>
          <a:lstStyle/>
          <a:p>
            <a:r>
              <a:rPr lang="en-US" dirty="0"/>
              <a:t>ORES in a nutshell</a:t>
            </a:r>
            <a:br>
              <a:rPr lang="en-US" dirty="0"/>
            </a:br>
            <a:r>
              <a:rPr lang="en-US" sz="2000" dirty="0">
                <a:solidFill>
                  <a:schemeClr val="tx1"/>
                </a:solidFill>
              </a:rPr>
              <a:t>Evolution of electricity quantities - Infeed</a:t>
            </a:r>
          </a:p>
        </p:txBody>
      </p:sp>
      <p:pic>
        <p:nvPicPr>
          <p:cNvPr id="7" name="Image 6">
            <a:extLst>
              <a:ext uri="{FF2B5EF4-FFF2-40B4-BE49-F238E27FC236}">
                <a16:creationId xmlns:a16="http://schemas.microsoft.com/office/drawing/2014/main" id="{2DFC226E-2FC6-4053-BFC7-CFE739829550}"/>
              </a:ext>
            </a:extLst>
          </p:cNvPr>
          <p:cNvPicPr>
            <a:picLocks noChangeAspect="1"/>
          </p:cNvPicPr>
          <p:nvPr/>
        </p:nvPicPr>
        <p:blipFill>
          <a:blip r:embed="rId2"/>
          <a:stretch>
            <a:fillRect/>
          </a:stretch>
        </p:blipFill>
        <p:spPr>
          <a:xfrm>
            <a:off x="1887190" y="1131590"/>
            <a:ext cx="5369619" cy="3596055"/>
          </a:xfrm>
          <a:prstGeom prst="rect">
            <a:avLst/>
          </a:prstGeom>
        </p:spPr>
      </p:pic>
    </p:spTree>
    <p:extLst>
      <p:ext uri="{BB962C8B-B14F-4D97-AF65-F5344CB8AC3E}">
        <p14:creationId xmlns:p14="http://schemas.microsoft.com/office/powerpoint/2010/main" val="2064799394"/>
      </p:ext>
    </p:extLst>
  </p:cSld>
  <p:clrMapOvr>
    <a:masterClrMapping/>
  </p:clrMapOvr>
</p:sld>
</file>

<file path=ppt/theme/theme1.xml><?xml version="1.0" encoding="utf-8"?>
<a:theme xmlns:a="http://schemas.openxmlformats.org/drawingml/2006/main" name="ORES_modele">
  <a:themeElements>
    <a:clrScheme name="ORES">
      <a:dk1>
        <a:srgbClr val="000000"/>
      </a:dk1>
      <a:lt1>
        <a:srgbClr val="FFFFFF"/>
      </a:lt1>
      <a:dk2>
        <a:srgbClr val="1A262F"/>
      </a:dk2>
      <a:lt2>
        <a:srgbClr val="FFFFFF"/>
      </a:lt2>
      <a:accent1>
        <a:srgbClr val="34B4E4"/>
      </a:accent1>
      <a:accent2>
        <a:srgbClr val="FFD300"/>
      </a:accent2>
      <a:accent3>
        <a:srgbClr val="97C00D"/>
      </a:accent3>
      <a:accent4>
        <a:srgbClr val="694994"/>
      </a:accent4>
      <a:accent5>
        <a:srgbClr val="E53075"/>
      </a:accent5>
      <a:accent6>
        <a:srgbClr val="F79646"/>
      </a:accent6>
      <a:hlink>
        <a:srgbClr val="34B4E4"/>
      </a:hlink>
      <a:folHlink>
        <a:srgbClr val="88949B"/>
      </a:folHlink>
    </a:clrScheme>
    <a:fontScheme name="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RES">
      <a:dk1>
        <a:srgbClr val="000000"/>
      </a:dk1>
      <a:lt1>
        <a:srgbClr val="FFFFFF"/>
      </a:lt1>
      <a:dk2>
        <a:srgbClr val="1A262F"/>
      </a:dk2>
      <a:lt2>
        <a:srgbClr val="FFFFFF"/>
      </a:lt2>
      <a:accent1>
        <a:srgbClr val="34B4E4"/>
      </a:accent1>
      <a:accent2>
        <a:srgbClr val="FFD300"/>
      </a:accent2>
      <a:accent3>
        <a:srgbClr val="97C00D"/>
      </a:accent3>
      <a:accent4>
        <a:srgbClr val="694994"/>
      </a:accent4>
      <a:accent5>
        <a:srgbClr val="E53075"/>
      </a:accent5>
      <a:accent6>
        <a:srgbClr val="F79646"/>
      </a:accent6>
      <a:hlink>
        <a:srgbClr val="34B4E4"/>
      </a:hlink>
      <a:folHlink>
        <a:srgbClr val="88949B"/>
      </a:folHlink>
    </a:clrScheme>
    <a:fontScheme name="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ORES_modele</Template>
  <TotalTime>0</TotalTime>
  <Words>5319</Words>
  <Application>Microsoft Office PowerPoint</Application>
  <PresentationFormat>Affichage à l'écran (16:9)</PresentationFormat>
  <Paragraphs>786</Paragraphs>
  <Slides>54</Slides>
  <Notes>46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54</vt:i4>
      </vt:variant>
    </vt:vector>
  </HeadingPairs>
  <TitlesOfParts>
    <vt:vector size="65" baseType="lpstr">
      <vt:lpstr>Arial</vt:lpstr>
      <vt:lpstr>Avenir Black</vt:lpstr>
      <vt:lpstr>Avenir Roman</vt:lpstr>
      <vt:lpstr>AvenirLT-Heavy</vt:lpstr>
      <vt:lpstr>Calibri</vt:lpstr>
      <vt:lpstr>Courier New</vt:lpstr>
      <vt:lpstr>NovareseLT-Medium</vt:lpstr>
      <vt:lpstr>Symbol</vt:lpstr>
      <vt:lpstr>Tahoma</vt:lpstr>
      <vt:lpstr>Wingdings</vt:lpstr>
      <vt:lpstr>ORES_modele</vt:lpstr>
      <vt:lpstr>Présentation PowerPoint</vt:lpstr>
      <vt:lpstr>Investor Presentation </vt:lpstr>
      <vt:lpstr>Disclaimer</vt:lpstr>
      <vt:lpstr>Table of contents</vt:lpstr>
      <vt:lpstr>1. Company and business overview</vt:lpstr>
      <vt:lpstr>Table of contents</vt:lpstr>
      <vt:lpstr>Shareholder structure (31/12/2021)</vt:lpstr>
      <vt:lpstr>ORES in a nutshell</vt:lpstr>
      <vt:lpstr>ORES in a nutshell Evolution of electricity quantities - Infeed</vt:lpstr>
      <vt:lpstr>Présentation PowerPoint</vt:lpstr>
      <vt:lpstr>Key considerations</vt:lpstr>
      <vt:lpstr>Some highlights 2021</vt:lpstr>
      <vt:lpstr>Some highlights 2021</vt:lpstr>
      <vt:lpstr>Some highlights 2021</vt:lpstr>
      <vt:lpstr>Recent events – some 2022 highlights</vt:lpstr>
      <vt:lpstr>Regulated Asset Base</vt:lpstr>
      <vt:lpstr>A network of quality Electricity – Indicators of reliability of the distribution network (MV)</vt:lpstr>
      <vt:lpstr>Présentation PowerPoint</vt:lpstr>
      <vt:lpstr>A network of quality </vt:lpstr>
      <vt:lpstr>Table of contents</vt:lpstr>
      <vt:lpstr>2. Regulatory framework</vt:lpstr>
      <vt:lpstr>Regulatory framework Introduction – Energy regulation and its evolution</vt:lpstr>
      <vt:lpstr>Tariff methodology 2019-2023</vt:lpstr>
      <vt:lpstr>Tariff methodology 2019-2023 – Specific principles</vt:lpstr>
      <vt:lpstr>Tariff methodology 2019-2023 - Regulatory balances</vt:lpstr>
      <vt:lpstr>Future developments : methodology 2024-2028</vt:lpstr>
      <vt:lpstr>Table of contents </vt:lpstr>
      <vt:lpstr>3. Financials</vt:lpstr>
      <vt:lpstr>Summary financials 2021 (actuals)  Economic Group ORES/DSO (IFRS)</vt:lpstr>
      <vt:lpstr> A limited commercial risk…</vt:lpstr>
      <vt:lpstr> A limited commercial risk…</vt:lpstr>
      <vt:lpstr>Indicative funding needs (M€) Electricity and gas</vt:lpstr>
      <vt:lpstr>Debt management           (1/2) Evolution of the gross debt</vt:lpstr>
      <vt:lpstr>Debt management           (2/2) Debt maturity 31.12.2021</vt:lpstr>
      <vt:lpstr>Financial indebtedness with mainly fixed interest rates</vt:lpstr>
      <vt:lpstr>Actual funding sources</vt:lpstr>
      <vt:lpstr>Financial policies and strategy</vt:lpstr>
      <vt:lpstr>Principes de gestion financière… </vt:lpstr>
      <vt:lpstr>Table of contents</vt:lpstr>
      <vt:lpstr>4. Strategic plan 2021-2023</vt:lpstr>
      <vt:lpstr>Présentation PowerPoint</vt:lpstr>
      <vt:lpstr>Présentation PowerPoint</vt:lpstr>
      <vt:lpstr>Présentation PowerPoint</vt:lpstr>
      <vt:lpstr>Présentation PowerPoint</vt:lpstr>
      <vt:lpstr>Présentation PowerPoint</vt:lpstr>
      <vt:lpstr>Présentation PowerPoint</vt:lpstr>
      <vt:lpstr>Transformation plan</vt:lpstr>
      <vt:lpstr>Transformation plan  Focus on Switch programme (smart meters)</vt:lpstr>
      <vt:lpstr>Transformation plan</vt:lpstr>
      <vt:lpstr>Transformation plan</vt:lpstr>
      <vt:lpstr>Transformation plan</vt:lpstr>
      <vt:lpstr>Industrial plan</vt:lpstr>
      <vt:lpstr>Industrial plan</vt:lpstr>
      <vt:lpstr>Industrial plan</vt:lpstr>
    </vt:vector>
  </TitlesOfParts>
  <Company>GDF SUEZ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EGH188</dc:creator>
  <cp:lastModifiedBy>Kerff Aurore</cp:lastModifiedBy>
  <cp:revision>670</cp:revision>
  <cp:lastPrinted>2021-09-23T16:46:23Z</cp:lastPrinted>
  <dcterms:created xsi:type="dcterms:W3CDTF">2017-06-25T12:07:17Z</dcterms:created>
  <dcterms:modified xsi:type="dcterms:W3CDTF">2022-06-21T09:10:07Z</dcterms:modified>
</cp:coreProperties>
</file>